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2" r:id="rId3"/>
    <p:sldId id="263" r:id="rId4"/>
    <p:sldId id="258" r:id="rId5"/>
    <p:sldId id="257" r:id="rId6"/>
    <p:sldId id="259" r:id="rId7"/>
    <p:sldId id="260" r:id="rId8"/>
    <p:sldId id="261" r:id="rId9"/>
    <p:sldId id="266" r:id="rId10"/>
    <p:sldId id="267" r:id="rId11"/>
    <p:sldId id="268" r:id="rId12"/>
    <p:sldId id="265" r:id="rId13"/>
    <p:sldId id="264"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6324D4-6768-4C1C-AC36-A29B753DD176}" type="datetimeFigureOut">
              <a:rPr lang="en-US" smtClean="0"/>
              <a:t>18-Feb-22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D47A4-4F82-400A-B3A9-626CC8776C8F}" type="slidenum">
              <a:rPr lang="en-US" smtClean="0"/>
              <a:t>‹#›</a:t>
            </a:fld>
            <a:endParaRPr lang="en-US"/>
          </a:p>
        </p:txBody>
      </p:sp>
    </p:spTree>
    <p:extLst>
      <p:ext uri="{BB962C8B-B14F-4D97-AF65-F5344CB8AC3E}">
        <p14:creationId xmlns:p14="http://schemas.microsoft.com/office/powerpoint/2010/main" val="558980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is also a UK slang word for an obtuse person</a:t>
            </a:r>
          </a:p>
        </p:txBody>
      </p:sp>
      <p:sp>
        <p:nvSpPr>
          <p:cNvPr id="4" name="Slide Number Placeholder 3"/>
          <p:cNvSpPr>
            <a:spLocks noGrp="1"/>
          </p:cNvSpPr>
          <p:nvPr>
            <p:ph type="sldNum" sz="quarter" idx="5"/>
          </p:nvPr>
        </p:nvSpPr>
        <p:spPr/>
        <p:txBody>
          <a:bodyPr/>
          <a:lstStyle/>
          <a:p>
            <a:fld id="{081D47A4-4F82-400A-B3A9-626CC8776C8F}" type="slidenum">
              <a:rPr lang="en-US" smtClean="0"/>
              <a:t>3</a:t>
            </a:fld>
            <a:endParaRPr lang="en-US"/>
          </a:p>
        </p:txBody>
      </p:sp>
    </p:spTree>
    <p:extLst>
      <p:ext uri="{BB962C8B-B14F-4D97-AF65-F5344CB8AC3E}">
        <p14:creationId xmlns:p14="http://schemas.microsoft.com/office/powerpoint/2010/main" val="681936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companies play silly games such as making you wear a funny hat if you break main.  So please use branches.</a:t>
            </a:r>
          </a:p>
        </p:txBody>
      </p:sp>
      <p:sp>
        <p:nvSpPr>
          <p:cNvPr id="4" name="Slide Number Placeholder 3"/>
          <p:cNvSpPr>
            <a:spLocks noGrp="1"/>
          </p:cNvSpPr>
          <p:nvPr>
            <p:ph type="sldNum" sz="quarter" idx="5"/>
          </p:nvPr>
        </p:nvSpPr>
        <p:spPr/>
        <p:txBody>
          <a:bodyPr/>
          <a:lstStyle/>
          <a:p>
            <a:fld id="{081D47A4-4F82-400A-B3A9-626CC8776C8F}" type="slidenum">
              <a:rPr lang="en-US" smtClean="0"/>
              <a:t>4</a:t>
            </a:fld>
            <a:endParaRPr lang="en-US"/>
          </a:p>
        </p:txBody>
      </p:sp>
    </p:spTree>
    <p:extLst>
      <p:ext uri="{BB962C8B-B14F-4D97-AF65-F5344CB8AC3E}">
        <p14:creationId xmlns:p14="http://schemas.microsoft.com/office/powerpoint/2010/main" val="2783466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1A15-6FE1-402C-A04B-6C1447FC4E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ACED63-6D91-4B27-BBDF-766E93DC37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31E2F8-1E2B-4D48-A0AB-049B88C9AE8E}"/>
              </a:ext>
            </a:extLst>
          </p:cNvPr>
          <p:cNvSpPr>
            <a:spLocks noGrp="1"/>
          </p:cNvSpPr>
          <p:nvPr>
            <p:ph type="dt" sz="half" idx="10"/>
          </p:nvPr>
        </p:nvSpPr>
        <p:spPr/>
        <p:txBody>
          <a:bodyPr/>
          <a:lstStyle/>
          <a:p>
            <a:fld id="{787B816D-F030-4A98-89FA-E5F192B987AC}" type="datetime1">
              <a:rPr lang="en-US" smtClean="0"/>
              <a:t>18-Feb-22</a:t>
            </a:fld>
            <a:endParaRPr lang="en-US"/>
          </a:p>
        </p:txBody>
      </p:sp>
      <p:sp>
        <p:nvSpPr>
          <p:cNvPr id="5" name="Footer Placeholder 4">
            <a:extLst>
              <a:ext uri="{FF2B5EF4-FFF2-40B4-BE49-F238E27FC236}">
                <a16:creationId xmlns:a16="http://schemas.microsoft.com/office/drawing/2014/main" id="{E2B5EFDD-D554-4833-A465-BAA08A624D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0F1DCC-78A3-4111-8E45-149D1A4FDE13}"/>
              </a:ext>
            </a:extLst>
          </p:cNvPr>
          <p:cNvSpPr>
            <a:spLocks noGrp="1"/>
          </p:cNvSpPr>
          <p:nvPr>
            <p:ph type="sldNum" sz="quarter" idx="12"/>
          </p:nvPr>
        </p:nvSpPr>
        <p:spPr/>
        <p:txBody>
          <a:bodyPr/>
          <a:lstStyle/>
          <a:p>
            <a:fld id="{D1A53ACB-74B4-4961-BA7C-903482885D5C}" type="slidenum">
              <a:rPr lang="en-US" smtClean="0"/>
              <a:t>‹#›</a:t>
            </a:fld>
            <a:endParaRPr lang="en-US"/>
          </a:p>
        </p:txBody>
      </p:sp>
    </p:spTree>
    <p:extLst>
      <p:ext uri="{BB962C8B-B14F-4D97-AF65-F5344CB8AC3E}">
        <p14:creationId xmlns:p14="http://schemas.microsoft.com/office/powerpoint/2010/main" val="420669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635B7-C8A2-469B-80E9-F554023F01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D2537A-1F7F-4BD7-B952-0A41EA1869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5807C0-98B7-40F7-B559-EC582A34B76F}"/>
              </a:ext>
            </a:extLst>
          </p:cNvPr>
          <p:cNvSpPr>
            <a:spLocks noGrp="1"/>
          </p:cNvSpPr>
          <p:nvPr>
            <p:ph type="dt" sz="half" idx="10"/>
          </p:nvPr>
        </p:nvSpPr>
        <p:spPr/>
        <p:txBody>
          <a:bodyPr/>
          <a:lstStyle/>
          <a:p>
            <a:fld id="{A6DB7D2F-9E1F-4A77-8D1E-2552B45177F8}" type="datetime1">
              <a:rPr lang="en-US" smtClean="0"/>
              <a:t>18-Feb-22</a:t>
            </a:fld>
            <a:endParaRPr lang="en-US"/>
          </a:p>
        </p:txBody>
      </p:sp>
      <p:sp>
        <p:nvSpPr>
          <p:cNvPr id="5" name="Footer Placeholder 4">
            <a:extLst>
              <a:ext uri="{FF2B5EF4-FFF2-40B4-BE49-F238E27FC236}">
                <a16:creationId xmlns:a16="http://schemas.microsoft.com/office/drawing/2014/main" id="{65225832-A4BF-4B86-B043-A019ACAFA8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D13F66-8E1E-48C3-BE4F-469D7D6F6D16}"/>
              </a:ext>
            </a:extLst>
          </p:cNvPr>
          <p:cNvSpPr>
            <a:spLocks noGrp="1"/>
          </p:cNvSpPr>
          <p:nvPr>
            <p:ph type="sldNum" sz="quarter" idx="12"/>
          </p:nvPr>
        </p:nvSpPr>
        <p:spPr/>
        <p:txBody>
          <a:bodyPr/>
          <a:lstStyle/>
          <a:p>
            <a:fld id="{D1A53ACB-74B4-4961-BA7C-903482885D5C}" type="slidenum">
              <a:rPr lang="en-US" smtClean="0"/>
              <a:t>‹#›</a:t>
            </a:fld>
            <a:endParaRPr lang="en-US"/>
          </a:p>
        </p:txBody>
      </p:sp>
    </p:spTree>
    <p:extLst>
      <p:ext uri="{BB962C8B-B14F-4D97-AF65-F5344CB8AC3E}">
        <p14:creationId xmlns:p14="http://schemas.microsoft.com/office/powerpoint/2010/main" val="2072872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AE106B-6458-4A41-93E4-C126064623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0A4ECA-57DC-4A4B-AB4F-3FFFB4EBAE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DC273-ACEF-4314-8088-570996617B89}"/>
              </a:ext>
            </a:extLst>
          </p:cNvPr>
          <p:cNvSpPr>
            <a:spLocks noGrp="1"/>
          </p:cNvSpPr>
          <p:nvPr>
            <p:ph type="dt" sz="half" idx="10"/>
          </p:nvPr>
        </p:nvSpPr>
        <p:spPr/>
        <p:txBody>
          <a:bodyPr/>
          <a:lstStyle/>
          <a:p>
            <a:fld id="{D75F4CA1-7EF1-4F61-8CBE-F7EA61C36C9E}" type="datetime1">
              <a:rPr lang="en-US" smtClean="0"/>
              <a:t>18-Feb-22</a:t>
            </a:fld>
            <a:endParaRPr lang="en-US"/>
          </a:p>
        </p:txBody>
      </p:sp>
      <p:sp>
        <p:nvSpPr>
          <p:cNvPr id="5" name="Footer Placeholder 4">
            <a:extLst>
              <a:ext uri="{FF2B5EF4-FFF2-40B4-BE49-F238E27FC236}">
                <a16:creationId xmlns:a16="http://schemas.microsoft.com/office/drawing/2014/main" id="{C0FE4383-ACB9-4F4E-BBBE-761987652F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791FCC-26C5-4070-8679-368B9DEB7C8F}"/>
              </a:ext>
            </a:extLst>
          </p:cNvPr>
          <p:cNvSpPr>
            <a:spLocks noGrp="1"/>
          </p:cNvSpPr>
          <p:nvPr>
            <p:ph type="sldNum" sz="quarter" idx="12"/>
          </p:nvPr>
        </p:nvSpPr>
        <p:spPr/>
        <p:txBody>
          <a:bodyPr/>
          <a:lstStyle/>
          <a:p>
            <a:fld id="{D1A53ACB-74B4-4961-BA7C-903482885D5C}" type="slidenum">
              <a:rPr lang="en-US" smtClean="0"/>
              <a:t>‹#›</a:t>
            </a:fld>
            <a:endParaRPr lang="en-US"/>
          </a:p>
        </p:txBody>
      </p:sp>
    </p:spTree>
    <p:extLst>
      <p:ext uri="{BB962C8B-B14F-4D97-AF65-F5344CB8AC3E}">
        <p14:creationId xmlns:p14="http://schemas.microsoft.com/office/powerpoint/2010/main" val="2810561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30A50-465E-41BB-9A6D-7F9D959C70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5865B7-12CC-4195-86C9-9364A8C89F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4C6BED-E7CA-4F41-96E5-FC67C27A938F}"/>
              </a:ext>
            </a:extLst>
          </p:cNvPr>
          <p:cNvSpPr>
            <a:spLocks noGrp="1"/>
          </p:cNvSpPr>
          <p:nvPr>
            <p:ph type="dt" sz="half" idx="10"/>
          </p:nvPr>
        </p:nvSpPr>
        <p:spPr/>
        <p:txBody>
          <a:bodyPr/>
          <a:lstStyle/>
          <a:p>
            <a:fld id="{8EF76D5C-2FDD-462E-91CA-9A4D0A155CF0}" type="datetime1">
              <a:rPr lang="en-US" smtClean="0"/>
              <a:t>18-Feb-22</a:t>
            </a:fld>
            <a:endParaRPr lang="en-US"/>
          </a:p>
        </p:txBody>
      </p:sp>
      <p:sp>
        <p:nvSpPr>
          <p:cNvPr id="5" name="Footer Placeholder 4">
            <a:extLst>
              <a:ext uri="{FF2B5EF4-FFF2-40B4-BE49-F238E27FC236}">
                <a16:creationId xmlns:a16="http://schemas.microsoft.com/office/drawing/2014/main" id="{6675B1B7-E8A6-4D13-B3F4-E3442589C1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79E861-EAEA-49B1-93AE-1823C052E7FD}"/>
              </a:ext>
            </a:extLst>
          </p:cNvPr>
          <p:cNvSpPr>
            <a:spLocks noGrp="1"/>
          </p:cNvSpPr>
          <p:nvPr>
            <p:ph type="sldNum" sz="quarter" idx="12"/>
          </p:nvPr>
        </p:nvSpPr>
        <p:spPr/>
        <p:txBody>
          <a:bodyPr/>
          <a:lstStyle/>
          <a:p>
            <a:fld id="{D1A53ACB-74B4-4961-BA7C-903482885D5C}" type="slidenum">
              <a:rPr lang="en-US" smtClean="0"/>
              <a:t>‹#›</a:t>
            </a:fld>
            <a:endParaRPr lang="en-US"/>
          </a:p>
        </p:txBody>
      </p:sp>
    </p:spTree>
    <p:extLst>
      <p:ext uri="{BB962C8B-B14F-4D97-AF65-F5344CB8AC3E}">
        <p14:creationId xmlns:p14="http://schemas.microsoft.com/office/powerpoint/2010/main" val="354506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620CA-FC3F-4283-A2BE-D3E7331CBE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3622F2-3ED5-48A4-ACF4-0D7F25E054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F09010-0818-4750-9B20-A9DBB107C601}"/>
              </a:ext>
            </a:extLst>
          </p:cNvPr>
          <p:cNvSpPr>
            <a:spLocks noGrp="1"/>
          </p:cNvSpPr>
          <p:nvPr>
            <p:ph type="dt" sz="half" idx="10"/>
          </p:nvPr>
        </p:nvSpPr>
        <p:spPr/>
        <p:txBody>
          <a:bodyPr/>
          <a:lstStyle/>
          <a:p>
            <a:fld id="{A7A81A1D-3633-4D73-A5F4-28760EE0FBB1}" type="datetime1">
              <a:rPr lang="en-US" smtClean="0"/>
              <a:t>18-Feb-22</a:t>
            </a:fld>
            <a:endParaRPr lang="en-US"/>
          </a:p>
        </p:txBody>
      </p:sp>
      <p:sp>
        <p:nvSpPr>
          <p:cNvPr id="5" name="Footer Placeholder 4">
            <a:extLst>
              <a:ext uri="{FF2B5EF4-FFF2-40B4-BE49-F238E27FC236}">
                <a16:creationId xmlns:a16="http://schemas.microsoft.com/office/drawing/2014/main" id="{5CF20DB7-8716-441A-A52C-E7DDD986E4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0ED052-D331-4F48-ABDA-48E0BEB0F18F}"/>
              </a:ext>
            </a:extLst>
          </p:cNvPr>
          <p:cNvSpPr>
            <a:spLocks noGrp="1"/>
          </p:cNvSpPr>
          <p:nvPr>
            <p:ph type="sldNum" sz="quarter" idx="12"/>
          </p:nvPr>
        </p:nvSpPr>
        <p:spPr/>
        <p:txBody>
          <a:bodyPr/>
          <a:lstStyle/>
          <a:p>
            <a:fld id="{D1A53ACB-74B4-4961-BA7C-903482885D5C}" type="slidenum">
              <a:rPr lang="en-US" smtClean="0"/>
              <a:t>‹#›</a:t>
            </a:fld>
            <a:endParaRPr lang="en-US"/>
          </a:p>
        </p:txBody>
      </p:sp>
    </p:spTree>
    <p:extLst>
      <p:ext uri="{BB962C8B-B14F-4D97-AF65-F5344CB8AC3E}">
        <p14:creationId xmlns:p14="http://schemas.microsoft.com/office/powerpoint/2010/main" val="1893725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CC30D-F00E-42CA-A92C-E0FBDF86A3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AFC3BE-8A6D-4B0E-8656-B9C4A63302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A16703-7560-4B18-8EF3-9C2A1472A5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6BFEE4-9CBB-4A26-80A7-4882803D3E2B}"/>
              </a:ext>
            </a:extLst>
          </p:cNvPr>
          <p:cNvSpPr>
            <a:spLocks noGrp="1"/>
          </p:cNvSpPr>
          <p:nvPr>
            <p:ph type="dt" sz="half" idx="10"/>
          </p:nvPr>
        </p:nvSpPr>
        <p:spPr/>
        <p:txBody>
          <a:bodyPr/>
          <a:lstStyle/>
          <a:p>
            <a:fld id="{F6157DE4-056B-4569-8FC6-BC6D9F5F2484}" type="datetime1">
              <a:rPr lang="en-US" smtClean="0"/>
              <a:t>18-Feb-22</a:t>
            </a:fld>
            <a:endParaRPr lang="en-US"/>
          </a:p>
        </p:txBody>
      </p:sp>
      <p:sp>
        <p:nvSpPr>
          <p:cNvPr id="6" name="Footer Placeholder 5">
            <a:extLst>
              <a:ext uri="{FF2B5EF4-FFF2-40B4-BE49-F238E27FC236}">
                <a16:creationId xmlns:a16="http://schemas.microsoft.com/office/drawing/2014/main" id="{1FA965BF-F330-4164-8BDA-7D6D130645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967CEE-1638-41D6-A055-22BC17B3133C}"/>
              </a:ext>
            </a:extLst>
          </p:cNvPr>
          <p:cNvSpPr>
            <a:spLocks noGrp="1"/>
          </p:cNvSpPr>
          <p:nvPr>
            <p:ph type="sldNum" sz="quarter" idx="12"/>
          </p:nvPr>
        </p:nvSpPr>
        <p:spPr/>
        <p:txBody>
          <a:bodyPr/>
          <a:lstStyle/>
          <a:p>
            <a:fld id="{D1A53ACB-74B4-4961-BA7C-903482885D5C}" type="slidenum">
              <a:rPr lang="en-US" smtClean="0"/>
              <a:t>‹#›</a:t>
            </a:fld>
            <a:endParaRPr lang="en-US"/>
          </a:p>
        </p:txBody>
      </p:sp>
    </p:spTree>
    <p:extLst>
      <p:ext uri="{BB962C8B-B14F-4D97-AF65-F5344CB8AC3E}">
        <p14:creationId xmlns:p14="http://schemas.microsoft.com/office/powerpoint/2010/main" val="2529693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DF4FA-A6A3-4C5E-B7C8-F305F2B339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2AFD31-E55A-42A7-B1FC-E8E81745DE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6E581B-CF10-4E28-B211-A2B55F2271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7FCECD-5388-4DED-8315-EB61995DD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02FB21-3583-44E1-888A-67C409CAD3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DA61E9-3382-4D8F-94F3-A16A8A8143E6}"/>
              </a:ext>
            </a:extLst>
          </p:cNvPr>
          <p:cNvSpPr>
            <a:spLocks noGrp="1"/>
          </p:cNvSpPr>
          <p:nvPr>
            <p:ph type="dt" sz="half" idx="10"/>
          </p:nvPr>
        </p:nvSpPr>
        <p:spPr/>
        <p:txBody>
          <a:bodyPr/>
          <a:lstStyle/>
          <a:p>
            <a:fld id="{CFFA6E07-7AE8-4343-BC46-8A895DBC343A}" type="datetime1">
              <a:rPr lang="en-US" smtClean="0"/>
              <a:t>18-Feb-22</a:t>
            </a:fld>
            <a:endParaRPr lang="en-US"/>
          </a:p>
        </p:txBody>
      </p:sp>
      <p:sp>
        <p:nvSpPr>
          <p:cNvPr id="8" name="Footer Placeholder 7">
            <a:extLst>
              <a:ext uri="{FF2B5EF4-FFF2-40B4-BE49-F238E27FC236}">
                <a16:creationId xmlns:a16="http://schemas.microsoft.com/office/drawing/2014/main" id="{06FA5639-DE24-4A31-9667-6EB9681971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8D321E-F996-487F-BA6B-E27EA332737F}"/>
              </a:ext>
            </a:extLst>
          </p:cNvPr>
          <p:cNvSpPr>
            <a:spLocks noGrp="1"/>
          </p:cNvSpPr>
          <p:nvPr>
            <p:ph type="sldNum" sz="quarter" idx="12"/>
          </p:nvPr>
        </p:nvSpPr>
        <p:spPr/>
        <p:txBody>
          <a:bodyPr/>
          <a:lstStyle/>
          <a:p>
            <a:fld id="{D1A53ACB-74B4-4961-BA7C-903482885D5C}" type="slidenum">
              <a:rPr lang="en-US" smtClean="0"/>
              <a:t>‹#›</a:t>
            </a:fld>
            <a:endParaRPr lang="en-US"/>
          </a:p>
        </p:txBody>
      </p:sp>
    </p:spTree>
    <p:extLst>
      <p:ext uri="{BB962C8B-B14F-4D97-AF65-F5344CB8AC3E}">
        <p14:creationId xmlns:p14="http://schemas.microsoft.com/office/powerpoint/2010/main" val="3084502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C2C2A-2680-4611-AF37-9BAF164D5F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2A3B70-3A1B-4915-9BC7-EEF974954266}"/>
              </a:ext>
            </a:extLst>
          </p:cNvPr>
          <p:cNvSpPr>
            <a:spLocks noGrp="1"/>
          </p:cNvSpPr>
          <p:nvPr>
            <p:ph type="dt" sz="half" idx="10"/>
          </p:nvPr>
        </p:nvSpPr>
        <p:spPr/>
        <p:txBody>
          <a:bodyPr/>
          <a:lstStyle/>
          <a:p>
            <a:fld id="{4FAC03CF-7C26-4793-9F41-7A3477127941}" type="datetime1">
              <a:rPr lang="en-US" smtClean="0"/>
              <a:t>18-Feb-22</a:t>
            </a:fld>
            <a:endParaRPr lang="en-US"/>
          </a:p>
        </p:txBody>
      </p:sp>
      <p:sp>
        <p:nvSpPr>
          <p:cNvPr id="4" name="Footer Placeholder 3">
            <a:extLst>
              <a:ext uri="{FF2B5EF4-FFF2-40B4-BE49-F238E27FC236}">
                <a16:creationId xmlns:a16="http://schemas.microsoft.com/office/drawing/2014/main" id="{90996A41-7C9D-4060-8D6C-B53C8C0DB1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CC2BBD-C28B-4781-B8ED-3D40CB86D967}"/>
              </a:ext>
            </a:extLst>
          </p:cNvPr>
          <p:cNvSpPr>
            <a:spLocks noGrp="1"/>
          </p:cNvSpPr>
          <p:nvPr>
            <p:ph type="sldNum" sz="quarter" idx="12"/>
          </p:nvPr>
        </p:nvSpPr>
        <p:spPr/>
        <p:txBody>
          <a:bodyPr/>
          <a:lstStyle/>
          <a:p>
            <a:fld id="{D1A53ACB-74B4-4961-BA7C-903482885D5C}" type="slidenum">
              <a:rPr lang="en-US" smtClean="0"/>
              <a:t>‹#›</a:t>
            </a:fld>
            <a:endParaRPr lang="en-US"/>
          </a:p>
        </p:txBody>
      </p:sp>
    </p:spTree>
    <p:extLst>
      <p:ext uri="{BB962C8B-B14F-4D97-AF65-F5344CB8AC3E}">
        <p14:creationId xmlns:p14="http://schemas.microsoft.com/office/powerpoint/2010/main" val="1279456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095D49-AC37-4718-85CA-1D293607E0A6}"/>
              </a:ext>
            </a:extLst>
          </p:cNvPr>
          <p:cNvSpPr>
            <a:spLocks noGrp="1"/>
          </p:cNvSpPr>
          <p:nvPr>
            <p:ph type="dt" sz="half" idx="10"/>
          </p:nvPr>
        </p:nvSpPr>
        <p:spPr/>
        <p:txBody>
          <a:bodyPr/>
          <a:lstStyle/>
          <a:p>
            <a:fld id="{0B90E039-C992-4C1A-9E0C-B9D5C0F5A959}" type="datetime1">
              <a:rPr lang="en-US" smtClean="0"/>
              <a:t>18-Feb-22</a:t>
            </a:fld>
            <a:endParaRPr lang="en-US"/>
          </a:p>
        </p:txBody>
      </p:sp>
      <p:sp>
        <p:nvSpPr>
          <p:cNvPr id="3" name="Footer Placeholder 2">
            <a:extLst>
              <a:ext uri="{FF2B5EF4-FFF2-40B4-BE49-F238E27FC236}">
                <a16:creationId xmlns:a16="http://schemas.microsoft.com/office/drawing/2014/main" id="{602DCD6A-9CC9-43D1-A367-D9DBE1BE33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CABD55-5BB3-4C4B-9BAC-369B6B0813E4}"/>
              </a:ext>
            </a:extLst>
          </p:cNvPr>
          <p:cNvSpPr>
            <a:spLocks noGrp="1"/>
          </p:cNvSpPr>
          <p:nvPr>
            <p:ph type="sldNum" sz="quarter" idx="12"/>
          </p:nvPr>
        </p:nvSpPr>
        <p:spPr/>
        <p:txBody>
          <a:bodyPr/>
          <a:lstStyle/>
          <a:p>
            <a:fld id="{D1A53ACB-74B4-4961-BA7C-903482885D5C}" type="slidenum">
              <a:rPr lang="en-US" smtClean="0"/>
              <a:t>‹#›</a:t>
            </a:fld>
            <a:endParaRPr lang="en-US"/>
          </a:p>
        </p:txBody>
      </p:sp>
    </p:spTree>
    <p:extLst>
      <p:ext uri="{BB962C8B-B14F-4D97-AF65-F5344CB8AC3E}">
        <p14:creationId xmlns:p14="http://schemas.microsoft.com/office/powerpoint/2010/main" val="1799047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0022E-B749-4A6B-8DB3-431CDF6E57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F38C0F-A5F0-4721-B39D-FBE5E1D815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0BA4FA-42ED-4204-A0AE-AEEB6ABF40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E538BA-9F46-4F7F-8DBA-E6CCD863C13D}"/>
              </a:ext>
            </a:extLst>
          </p:cNvPr>
          <p:cNvSpPr>
            <a:spLocks noGrp="1"/>
          </p:cNvSpPr>
          <p:nvPr>
            <p:ph type="dt" sz="half" idx="10"/>
          </p:nvPr>
        </p:nvSpPr>
        <p:spPr/>
        <p:txBody>
          <a:bodyPr/>
          <a:lstStyle/>
          <a:p>
            <a:fld id="{962EB62F-3672-4708-9B22-023246449EB7}" type="datetime1">
              <a:rPr lang="en-US" smtClean="0"/>
              <a:t>18-Feb-22</a:t>
            </a:fld>
            <a:endParaRPr lang="en-US"/>
          </a:p>
        </p:txBody>
      </p:sp>
      <p:sp>
        <p:nvSpPr>
          <p:cNvPr id="6" name="Footer Placeholder 5">
            <a:extLst>
              <a:ext uri="{FF2B5EF4-FFF2-40B4-BE49-F238E27FC236}">
                <a16:creationId xmlns:a16="http://schemas.microsoft.com/office/drawing/2014/main" id="{193D23EE-D5E7-4F4E-8B92-4C5E27A3A2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AF126F-2637-442C-BAD3-F2309455A86F}"/>
              </a:ext>
            </a:extLst>
          </p:cNvPr>
          <p:cNvSpPr>
            <a:spLocks noGrp="1"/>
          </p:cNvSpPr>
          <p:nvPr>
            <p:ph type="sldNum" sz="quarter" idx="12"/>
          </p:nvPr>
        </p:nvSpPr>
        <p:spPr/>
        <p:txBody>
          <a:bodyPr/>
          <a:lstStyle/>
          <a:p>
            <a:fld id="{D1A53ACB-74B4-4961-BA7C-903482885D5C}" type="slidenum">
              <a:rPr lang="en-US" smtClean="0"/>
              <a:t>‹#›</a:t>
            </a:fld>
            <a:endParaRPr lang="en-US"/>
          </a:p>
        </p:txBody>
      </p:sp>
    </p:spTree>
    <p:extLst>
      <p:ext uri="{BB962C8B-B14F-4D97-AF65-F5344CB8AC3E}">
        <p14:creationId xmlns:p14="http://schemas.microsoft.com/office/powerpoint/2010/main" val="4053184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AD2D-D800-48BB-BCA2-1D4A4C8846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22BB18-D935-41A9-9ECF-2421CD0363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122B9D-53C5-456D-8D18-387445DCA2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7B006E-66BE-477A-B9F1-5D4F64081407}"/>
              </a:ext>
            </a:extLst>
          </p:cNvPr>
          <p:cNvSpPr>
            <a:spLocks noGrp="1"/>
          </p:cNvSpPr>
          <p:nvPr>
            <p:ph type="dt" sz="half" idx="10"/>
          </p:nvPr>
        </p:nvSpPr>
        <p:spPr/>
        <p:txBody>
          <a:bodyPr/>
          <a:lstStyle/>
          <a:p>
            <a:fld id="{6DC2B68F-4227-4B92-AB9B-4C52715D1ECD}" type="datetime1">
              <a:rPr lang="en-US" smtClean="0"/>
              <a:t>18-Feb-22</a:t>
            </a:fld>
            <a:endParaRPr lang="en-US"/>
          </a:p>
        </p:txBody>
      </p:sp>
      <p:sp>
        <p:nvSpPr>
          <p:cNvPr id="6" name="Footer Placeholder 5">
            <a:extLst>
              <a:ext uri="{FF2B5EF4-FFF2-40B4-BE49-F238E27FC236}">
                <a16:creationId xmlns:a16="http://schemas.microsoft.com/office/drawing/2014/main" id="{3974E515-4A92-42C8-BF35-8CC8FC8B47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572DE9-6046-426A-B7EA-1F3C5276160C}"/>
              </a:ext>
            </a:extLst>
          </p:cNvPr>
          <p:cNvSpPr>
            <a:spLocks noGrp="1"/>
          </p:cNvSpPr>
          <p:nvPr>
            <p:ph type="sldNum" sz="quarter" idx="12"/>
          </p:nvPr>
        </p:nvSpPr>
        <p:spPr/>
        <p:txBody>
          <a:bodyPr/>
          <a:lstStyle/>
          <a:p>
            <a:fld id="{D1A53ACB-74B4-4961-BA7C-903482885D5C}" type="slidenum">
              <a:rPr lang="en-US" smtClean="0"/>
              <a:t>‹#›</a:t>
            </a:fld>
            <a:endParaRPr lang="en-US"/>
          </a:p>
        </p:txBody>
      </p:sp>
    </p:spTree>
    <p:extLst>
      <p:ext uri="{BB962C8B-B14F-4D97-AF65-F5344CB8AC3E}">
        <p14:creationId xmlns:p14="http://schemas.microsoft.com/office/powerpoint/2010/main" val="2096540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AB10A3-1E40-4183-8C46-98B1402BBB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AE7BE8-ABA6-4819-85F7-CE9D62B102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2F1EE2-493A-47AE-85AB-9A76D8475C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717CF0-65A4-42BA-A36A-BBF0B01A67DC}" type="datetime1">
              <a:rPr lang="en-US" smtClean="0"/>
              <a:t>18-Feb-22</a:t>
            </a:fld>
            <a:endParaRPr lang="en-US"/>
          </a:p>
        </p:txBody>
      </p:sp>
      <p:sp>
        <p:nvSpPr>
          <p:cNvPr id="5" name="Footer Placeholder 4">
            <a:extLst>
              <a:ext uri="{FF2B5EF4-FFF2-40B4-BE49-F238E27FC236}">
                <a16:creationId xmlns:a16="http://schemas.microsoft.com/office/drawing/2014/main" id="{3195FE7C-C4FE-4EEA-BBDB-D836306848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6A50CE-C577-41C2-B7F3-10E57E8440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A53ACB-74B4-4961-BA7C-903482885D5C}" type="slidenum">
              <a:rPr lang="en-US" smtClean="0"/>
              <a:t>‹#›</a:t>
            </a:fld>
            <a:endParaRPr lang="en-US"/>
          </a:p>
        </p:txBody>
      </p:sp>
    </p:spTree>
    <p:extLst>
      <p:ext uri="{BB962C8B-B14F-4D97-AF65-F5344CB8AC3E}">
        <p14:creationId xmlns:p14="http://schemas.microsoft.com/office/powerpoint/2010/main" val="4114323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codigonaranja.com/wp-content/uploads/2017/05/merge-conflict-git.png"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s://git-lfs.github.com/" TargetMode="External"/><Relationship Id="rId1" Type="http://schemas.openxmlformats.org/officeDocument/2006/relationships/slideLayout" Target="../slideLayouts/slideLayout2.xml"/><Relationship Id="rId4" Type="http://schemas.openxmlformats.org/officeDocument/2006/relationships/hyperlink" Target="https://specificationonline.co.uk/articles/2020-03-23/reece-safety-/lockout-tagout-within-constructio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biggreenswitch.co.uk/wp-content/uploads/2020/06/pazsrqf3xuq-scaled.jpg" TargetMode="External"/><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hyperlink" Target="https://www.goodfreephotos.com/albums/united-states/wisconsin/wade-house/blacksmith-working-on-the-anvil.jpg"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docs.github.com/en" TargetMode="External"/><Relationship Id="rId2" Type="http://schemas.openxmlformats.org/officeDocument/2006/relationships/hyperlink" Target="https://git-scm.com/doc" TargetMode="External"/><Relationship Id="rId1" Type="http://schemas.openxmlformats.org/officeDocument/2006/relationships/slideLayout" Target="../slideLayouts/slideLayout2.xml"/><Relationship Id="rId5" Type="http://schemas.openxmlformats.org/officeDocument/2006/relationships/hyperlink" Target="https://external-content.duckduckgo.com/iu/?u=https%3A%2F%2Fwww.cabotsolutions.com%2Fpublic%2FDevOps-Cycle.png&amp;f=1&amp;nofb=1"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nvie.com/posts/a-successful-git-branching-mode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www.mariowiki.com/Checkpoint_Flag#/media/File:SMG2_Activated_Checkpoint_Flag.png"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F8552-7313-4E15-955C-0DFB4F96DBBC}"/>
              </a:ext>
            </a:extLst>
          </p:cNvPr>
          <p:cNvSpPr>
            <a:spLocks noGrp="1"/>
          </p:cNvSpPr>
          <p:nvPr>
            <p:ph type="ctrTitle"/>
          </p:nvPr>
        </p:nvSpPr>
        <p:spPr/>
        <p:txBody>
          <a:bodyPr/>
          <a:lstStyle/>
          <a:p>
            <a:r>
              <a:rPr lang="en-US" dirty="0"/>
              <a:t>Coding and Git Practices</a:t>
            </a:r>
          </a:p>
        </p:txBody>
      </p:sp>
      <p:sp>
        <p:nvSpPr>
          <p:cNvPr id="3" name="Subtitle 2">
            <a:extLst>
              <a:ext uri="{FF2B5EF4-FFF2-40B4-BE49-F238E27FC236}">
                <a16:creationId xmlns:a16="http://schemas.microsoft.com/office/drawing/2014/main" id="{587F3C3A-E040-4F45-9E7B-01B999930661}"/>
              </a:ext>
            </a:extLst>
          </p:cNvPr>
          <p:cNvSpPr>
            <a:spLocks noGrp="1"/>
          </p:cNvSpPr>
          <p:nvPr>
            <p:ph type="subTitle" idx="1"/>
          </p:nvPr>
        </p:nvSpPr>
        <p:spPr/>
        <p:txBody>
          <a:bodyPr/>
          <a:lstStyle/>
          <a:p>
            <a:r>
              <a:rPr lang="en-US" dirty="0"/>
              <a:t>Steve Harnett</a:t>
            </a:r>
          </a:p>
        </p:txBody>
      </p:sp>
      <p:sp>
        <p:nvSpPr>
          <p:cNvPr id="4" name="Slide Number Placeholder 3">
            <a:extLst>
              <a:ext uri="{FF2B5EF4-FFF2-40B4-BE49-F238E27FC236}">
                <a16:creationId xmlns:a16="http://schemas.microsoft.com/office/drawing/2014/main" id="{203C4698-18A0-4212-B897-7D1DC7A997E0}"/>
              </a:ext>
            </a:extLst>
          </p:cNvPr>
          <p:cNvSpPr>
            <a:spLocks noGrp="1"/>
          </p:cNvSpPr>
          <p:nvPr>
            <p:ph type="sldNum" sz="quarter" idx="12"/>
          </p:nvPr>
        </p:nvSpPr>
        <p:spPr/>
        <p:txBody>
          <a:bodyPr/>
          <a:lstStyle/>
          <a:p>
            <a:fld id="{D1A53ACB-74B4-4961-BA7C-903482885D5C}" type="slidenum">
              <a:rPr lang="en-US" smtClean="0"/>
              <a:t>1</a:t>
            </a:fld>
            <a:endParaRPr lang="en-US"/>
          </a:p>
        </p:txBody>
      </p:sp>
    </p:spTree>
    <p:extLst>
      <p:ext uri="{BB962C8B-B14F-4D97-AF65-F5344CB8AC3E}">
        <p14:creationId xmlns:p14="http://schemas.microsoft.com/office/powerpoint/2010/main" val="3443074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6A1D-CB8D-4057-BB51-413EF80234E4}"/>
              </a:ext>
            </a:extLst>
          </p:cNvPr>
          <p:cNvSpPr>
            <a:spLocks noGrp="1"/>
          </p:cNvSpPr>
          <p:nvPr>
            <p:ph type="title"/>
          </p:nvPr>
        </p:nvSpPr>
        <p:spPr/>
        <p:txBody>
          <a:bodyPr>
            <a:noAutofit/>
          </a:bodyPr>
          <a:lstStyle/>
          <a:p>
            <a:r>
              <a:rPr lang="en-US" sz="3600" i="1" dirty="0"/>
              <a:t>What is the </a:t>
            </a:r>
            <a:r>
              <a:rPr lang="en-US" sz="3600" b="1" i="1" dirty="0"/>
              <a:t>stash</a:t>
            </a:r>
            <a:r>
              <a:rPr lang="en-US" sz="3600" i="1" dirty="0"/>
              <a:t>?</a:t>
            </a:r>
            <a:r>
              <a:rPr lang="en-US" sz="3600" dirty="0"/>
              <a:t> The stash is where you can temporarily rewind uncommitted changes.  Somewhat like reverting for an uncommitted change.</a:t>
            </a:r>
            <a:endParaRPr lang="en-US" sz="3600" i="1" dirty="0"/>
          </a:p>
        </p:txBody>
      </p:sp>
      <p:sp>
        <p:nvSpPr>
          <p:cNvPr id="4" name="Slide Number Placeholder 3">
            <a:extLst>
              <a:ext uri="{FF2B5EF4-FFF2-40B4-BE49-F238E27FC236}">
                <a16:creationId xmlns:a16="http://schemas.microsoft.com/office/drawing/2014/main" id="{EA7AFC54-6DB9-45C4-B4A2-5B3274B7B644}"/>
              </a:ext>
            </a:extLst>
          </p:cNvPr>
          <p:cNvSpPr>
            <a:spLocks noGrp="1"/>
          </p:cNvSpPr>
          <p:nvPr>
            <p:ph type="sldNum" sz="quarter" idx="12"/>
          </p:nvPr>
        </p:nvSpPr>
        <p:spPr/>
        <p:txBody>
          <a:bodyPr/>
          <a:lstStyle/>
          <a:p>
            <a:fld id="{D1A53ACB-74B4-4961-BA7C-903482885D5C}" type="slidenum">
              <a:rPr lang="en-US" smtClean="0"/>
              <a:t>10</a:t>
            </a:fld>
            <a:endParaRPr lang="en-US"/>
          </a:p>
        </p:txBody>
      </p:sp>
      <p:sp>
        <p:nvSpPr>
          <p:cNvPr id="5" name="Oval 4">
            <a:extLst>
              <a:ext uri="{FF2B5EF4-FFF2-40B4-BE49-F238E27FC236}">
                <a16:creationId xmlns:a16="http://schemas.microsoft.com/office/drawing/2014/main" id="{8ECAA106-94B4-470D-B706-9E577BF333E0}"/>
              </a:ext>
            </a:extLst>
          </p:cNvPr>
          <p:cNvSpPr/>
          <p:nvPr/>
        </p:nvSpPr>
        <p:spPr>
          <a:xfrm>
            <a:off x="1832911" y="3139309"/>
            <a:ext cx="493486" cy="493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C1</a:t>
            </a:r>
          </a:p>
        </p:txBody>
      </p:sp>
      <p:sp>
        <p:nvSpPr>
          <p:cNvPr id="6" name="Oval 5">
            <a:extLst>
              <a:ext uri="{FF2B5EF4-FFF2-40B4-BE49-F238E27FC236}">
                <a16:creationId xmlns:a16="http://schemas.microsoft.com/office/drawing/2014/main" id="{2574D3AB-A0E7-4E11-8CF5-82BD1D612C1C}"/>
              </a:ext>
            </a:extLst>
          </p:cNvPr>
          <p:cNvSpPr/>
          <p:nvPr/>
        </p:nvSpPr>
        <p:spPr>
          <a:xfrm>
            <a:off x="1832911" y="3899608"/>
            <a:ext cx="493486" cy="493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C2</a:t>
            </a:r>
          </a:p>
        </p:txBody>
      </p:sp>
      <p:sp>
        <p:nvSpPr>
          <p:cNvPr id="7" name="Oval 6">
            <a:extLst>
              <a:ext uri="{FF2B5EF4-FFF2-40B4-BE49-F238E27FC236}">
                <a16:creationId xmlns:a16="http://schemas.microsoft.com/office/drawing/2014/main" id="{C149CE2E-2156-46D8-888A-CBB9D6D959D3}"/>
              </a:ext>
            </a:extLst>
          </p:cNvPr>
          <p:cNvSpPr/>
          <p:nvPr/>
        </p:nvSpPr>
        <p:spPr>
          <a:xfrm>
            <a:off x="3480284" y="4477119"/>
            <a:ext cx="493486" cy="49348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uc3</a:t>
            </a:r>
          </a:p>
        </p:txBody>
      </p:sp>
      <p:sp>
        <p:nvSpPr>
          <p:cNvPr id="8" name="Rectangle 7">
            <a:extLst>
              <a:ext uri="{FF2B5EF4-FFF2-40B4-BE49-F238E27FC236}">
                <a16:creationId xmlns:a16="http://schemas.microsoft.com/office/drawing/2014/main" id="{200998E0-F2DC-4B8B-ACB6-AA9FFC2AE594}"/>
              </a:ext>
            </a:extLst>
          </p:cNvPr>
          <p:cNvSpPr/>
          <p:nvPr/>
        </p:nvSpPr>
        <p:spPr>
          <a:xfrm>
            <a:off x="1615197" y="2582946"/>
            <a:ext cx="928914" cy="493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a:t>
            </a:r>
          </a:p>
        </p:txBody>
      </p:sp>
      <p:sp>
        <p:nvSpPr>
          <p:cNvPr id="9" name="Rectangle 8">
            <a:extLst>
              <a:ext uri="{FF2B5EF4-FFF2-40B4-BE49-F238E27FC236}">
                <a16:creationId xmlns:a16="http://schemas.microsoft.com/office/drawing/2014/main" id="{4E2CFE12-4F48-409D-9625-1B6A87B659EC}"/>
              </a:ext>
            </a:extLst>
          </p:cNvPr>
          <p:cNvSpPr/>
          <p:nvPr/>
        </p:nvSpPr>
        <p:spPr>
          <a:xfrm>
            <a:off x="2725541" y="2654610"/>
            <a:ext cx="2002971" cy="7314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steve</a:t>
            </a:r>
            <a:r>
              <a:rPr lang="en-US" dirty="0"/>
              <a:t>/</a:t>
            </a:r>
            <a:r>
              <a:rPr lang="en-US" dirty="0" err="1"/>
              <a:t>really_good_feature</a:t>
            </a:r>
            <a:endParaRPr lang="en-US" dirty="0"/>
          </a:p>
        </p:txBody>
      </p:sp>
      <p:cxnSp>
        <p:nvCxnSpPr>
          <p:cNvPr id="10" name="Straight Arrow Connector 9">
            <a:extLst>
              <a:ext uri="{FF2B5EF4-FFF2-40B4-BE49-F238E27FC236}">
                <a16:creationId xmlns:a16="http://schemas.microsoft.com/office/drawing/2014/main" id="{2A09B849-628F-47EE-B143-39CFA70D9D8E}"/>
              </a:ext>
            </a:extLst>
          </p:cNvPr>
          <p:cNvCxnSpPr>
            <a:cxnSpLocks/>
            <a:endCxn id="6" idx="0"/>
          </p:cNvCxnSpPr>
          <p:nvPr/>
        </p:nvCxnSpPr>
        <p:spPr>
          <a:xfrm>
            <a:off x="2079654" y="3632795"/>
            <a:ext cx="0" cy="2668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3B57B39-F4C7-4643-805C-8B01DF06022E}"/>
              </a:ext>
            </a:extLst>
          </p:cNvPr>
          <p:cNvCxnSpPr>
            <a:cxnSpLocks/>
            <a:stCxn id="6" idx="4"/>
            <a:endCxn id="7" idx="1"/>
          </p:cNvCxnSpPr>
          <p:nvPr/>
        </p:nvCxnSpPr>
        <p:spPr>
          <a:xfrm>
            <a:off x="2079654" y="4393094"/>
            <a:ext cx="1472899" cy="15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Arrow: Right 11">
            <a:extLst>
              <a:ext uri="{FF2B5EF4-FFF2-40B4-BE49-F238E27FC236}">
                <a16:creationId xmlns:a16="http://schemas.microsoft.com/office/drawing/2014/main" id="{F8CAF6B0-D9EC-4A86-81F6-CFBD147D5D55}"/>
              </a:ext>
            </a:extLst>
          </p:cNvPr>
          <p:cNvSpPr/>
          <p:nvPr/>
        </p:nvSpPr>
        <p:spPr>
          <a:xfrm>
            <a:off x="5295900" y="3429000"/>
            <a:ext cx="1600200" cy="1097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stash</a:t>
            </a:r>
          </a:p>
        </p:txBody>
      </p:sp>
      <p:sp>
        <p:nvSpPr>
          <p:cNvPr id="20" name="Oval 19">
            <a:extLst>
              <a:ext uri="{FF2B5EF4-FFF2-40B4-BE49-F238E27FC236}">
                <a16:creationId xmlns:a16="http://schemas.microsoft.com/office/drawing/2014/main" id="{A2D0D8AF-91FB-417F-85C9-79708E211694}"/>
              </a:ext>
            </a:extLst>
          </p:cNvPr>
          <p:cNvSpPr/>
          <p:nvPr/>
        </p:nvSpPr>
        <p:spPr>
          <a:xfrm>
            <a:off x="7782564" y="3139309"/>
            <a:ext cx="493486" cy="493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C1</a:t>
            </a:r>
          </a:p>
        </p:txBody>
      </p:sp>
      <p:sp>
        <p:nvSpPr>
          <p:cNvPr id="21" name="Oval 20">
            <a:extLst>
              <a:ext uri="{FF2B5EF4-FFF2-40B4-BE49-F238E27FC236}">
                <a16:creationId xmlns:a16="http://schemas.microsoft.com/office/drawing/2014/main" id="{BF52FEC8-95BB-4108-B3D9-F69FB330D857}"/>
              </a:ext>
            </a:extLst>
          </p:cNvPr>
          <p:cNvSpPr/>
          <p:nvPr/>
        </p:nvSpPr>
        <p:spPr>
          <a:xfrm>
            <a:off x="7782564" y="3899608"/>
            <a:ext cx="493486" cy="493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C2</a:t>
            </a:r>
          </a:p>
        </p:txBody>
      </p:sp>
      <p:sp>
        <p:nvSpPr>
          <p:cNvPr id="22" name="Oval 21">
            <a:extLst>
              <a:ext uri="{FF2B5EF4-FFF2-40B4-BE49-F238E27FC236}">
                <a16:creationId xmlns:a16="http://schemas.microsoft.com/office/drawing/2014/main" id="{2062481D-7ECC-4C81-B5B8-D385FF44B15A}"/>
              </a:ext>
            </a:extLst>
          </p:cNvPr>
          <p:cNvSpPr/>
          <p:nvPr/>
        </p:nvSpPr>
        <p:spPr>
          <a:xfrm>
            <a:off x="9429937" y="4477119"/>
            <a:ext cx="493486" cy="49348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uc3</a:t>
            </a:r>
          </a:p>
        </p:txBody>
      </p:sp>
      <p:sp>
        <p:nvSpPr>
          <p:cNvPr id="23" name="Rectangle 22">
            <a:extLst>
              <a:ext uri="{FF2B5EF4-FFF2-40B4-BE49-F238E27FC236}">
                <a16:creationId xmlns:a16="http://schemas.microsoft.com/office/drawing/2014/main" id="{46ADF2F6-FB1E-42A0-AFD1-F9D529967E53}"/>
              </a:ext>
            </a:extLst>
          </p:cNvPr>
          <p:cNvSpPr/>
          <p:nvPr/>
        </p:nvSpPr>
        <p:spPr>
          <a:xfrm>
            <a:off x="7564850" y="2582946"/>
            <a:ext cx="928914" cy="493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a:t>
            </a:r>
          </a:p>
        </p:txBody>
      </p:sp>
      <p:sp>
        <p:nvSpPr>
          <p:cNvPr id="24" name="Rectangle 23">
            <a:extLst>
              <a:ext uri="{FF2B5EF4-FFF2-40B4-BE49-F238E27FC236}">
                <a16:creationId xmlns:a16="http://schemas.microsoft.com/office/drawing/2014/main" id="{590587FB-7FB5-4273-B678-6CA49FC87F23}"/>
              </a:ext>
            </a:extLst>
          </p:cNvPr>
          <p:cNvSpPr/>
          <p:nvPr/>
        </p:nvSpPr>
        <p:spPr>
          <a:xfrm>
            <a:off x="8675194" y="2654610"/>
            <a:ext cx="2002971" cy="7314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steve</a:t>
            </a:r>
            <a:r>
              <a:rPr lang="en-US" dirty="0"/>
              <a:t>/</a:t>
            </a:r>
            <a:r>
              <a:rPr lang="en-US" dirty="0" err="1"/>
              <a:t>really_good_feature</a:t>
            </a:r>
            <a:endParaRPr lang="en-US" dirty="0"/>
          </a:p>
        </p:txBody>
      </p:sp>
      <p:cxnSp>
        <p:nvCxnSpPr>
          <p:cNvPr id="25" name="Straight Arrow Connector 24">
            <a:extLst>
              <a:ext uri="{FF2B5EF4-FFF2-40B4-BE49-F238E27FC236}">
                <a16:creationId xmlns:a16="http://schemas.microsoft.com/office/drawing/2014/main" id="{85466F57-E214-4B98-9851-DAA92FB16CFD}"/>
              </a:ext>
            </a:extLst>
          </p:cNvPr>
          <p:cNvCxnSpPr>
            <a:cxnSpLocks/>
            <a:endCxn id="21" idx="0"/>
          </p:cNvCxnSpPr>
          <p:nvPr/>
        </p:nvCxnSpPr>
        <p:spPr>
          <a:xfrm>
            <a:off x="8029307" y="3632795"/>
            <a:ext cx="0" cy="2668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3A4AADCD-E8FF-4148-BC95-7D6A3D28B076}"/>
              </a:ext>
            </a:extLst>
          </p:cNvPr>
          <p:cNvSpPr txBox="1">
            <a:spLocks/>
          </p:cNvSpPr>
          <p:nvPr/>
        </p:nvSpPr>
        <p:spPr>
          <a:xfrm>
            <a:off x="4592550" y="4939029"/>
            <a:ext cx="2972300" cy="1325563"/>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Courier New" panose="02070309020205020404" pitchFamily="49" charset="0"/>
                <a:cs typeface="Courier New" panose="02070309020205020404" pitchFamily="49" charset="0"/>
              </a:rPr>
              <a:t>git stash pop </a:t>
            </a:r>
            <a:r>
              <a:rPr lang="en-US" sz="1800" dirty="0"/>
              <a:t>will restore the stash, while </a:t>
            </a:r>
            <a:r>
              <a:rPr lang="en-US" sz="1800" dirty="0">
                <a:latin typeface="Courier New" panose="02070309020205020404" pitchFamily="49" charset="0"/>
                <a:cs typeface="Courier New" panose="02070309020205020404" pitchFamily="49" charset="0"/>
              </a:rPr>
              <a:t>git stash drop </a:t>
            </a:r>
            <a:r>
              <a:rPr lang="en-US" sz="1800" dirty="0"/>
              <a:t>will empty it</a:t>
            </a:r>
          </a:p>
        </p:txBody>
      </p:sp>
    </p:spTree>
    <p:extLst>
      <p:ext uri="{BB962C8B-B14F-4D97-AF65-F5344CB8AC3E}">
        <p14:creationId xmlns:p14="http://schemas.microsoft.com/office/powerpoint/2010/main" val="3638345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32450-18E6-4E03-88E0-2727AE7C3F5A}"/>
              </a:ext>
            </a:extLst>
          </p:cNvPr>
          <p:cNvSpPr>
            <a:spLocks noGrp="1"/>
          </p:cNvSpPr>
          <p:nvPr>
            <p:ph type="title"/>
          </p:nvPr>
        </p:nvSpPr>
        <p:spPr/>
        <p:txBody>
          <a:bodyPr>
            <a:noAutofit/>
          </a:bodyPr>
          <a:lstStyle/>
          <a:p>
            <a:r>
              <a:rPr lang="en-US" sz="3200" i="1" dirty="0"/>
              <a:t>What is </a:t>
            </a:r>
            <a:r>
              <a:rPr lang="en-US" sz="3200" b="1" i="1" dirty="0"/>
              <a:t>cherry-picking</a:t>
            </a:r>
            <a:r>
              <a:rPr lang="en-US" sz="3200" i="1" dirty="0"/>
              <a:t>?  </a:t>
            </a:r>
            <a:r>
              <a:rPr lang="en-US" sz="3200" dirty="0"/>
              <a:t>Merging a specific commit instead of that commit and it’s entire history (recall every commit is </a:t>
            </a:r>
            <a:r>
              <a:rPr lang="en-US" sz="3200" dirty="0" err="1"/>
              <a:t>is</a:t>
            </a:r>
            <a:r>
              <a:rPr lang="en-US" sz="3200" dirty="0"/>
              <a:t> defined not just by the latest change in it, but by all previous changes that lead to that state of the repo.)</a:t>
            </a:r>
          </a:p>
        </p:txBody>
      </p:sp>
      <p:sp>
        <p:nvSpPr>
          <p:cNvPr id="4" name="Slide Number Placeholder 3">
            <a:extLst>
              <a:ext uri="{FF2B5EF4-FFF2-40B4-BE49-F238E27FC236}">
                <a16:creationId xmlns:a16="http://schemas.microsoft.com/office/drawing/2014/main" id="{D23492E0-EFA6-46C7-8F0E-8EB41B0E12C7}"/>
              </a:ext>
            </a:extLst>
          </p:cNvPr>
          <p:cNvSpPr>
            <a:spLocks noGrp="1"/>
          </p:cNvSpPr>
          <p:nvPr>
            <p:ph type="sldNum" sz="quarter" idx="12"/>
          </p:nvPr>
        </p:nvSpPr>
        <p:spPr/>
        <p:txBody>
          <a:bodyPr/>
          <a:lstStyle/>
          <a:p>
            <a:fld id="{D1A53ACB-74B4-4961-BA7C-903482885D5C}" type="slidenum">
              <a:rPr lang="en-US" smtClean="0"/>
              <a:t>11</a:t>
            </a:fld>
            <a:endParaRPr lang="en-US"/>
          </a:p>
        </p:txBody>
      </p:sp>
      <p:sp>
        <p:nvSpPr>
          <p:cNvPr id="5" name="Oval 4">
            <a:extLst>
              <a:ext uri="{FF2B5EF4-FFF2-40B4-BE49-F238E27FC236}">
                <a16:creationId xmlns:a16="http://schemas.microsoft.com/office/drawing/2014/main" id="{1C05AB8D-C665-4CFF-BB0B-7AFA8636771B}"/>
              </a:ext>
            </a:extLst>
          </p:cNvPr>
          <p:cNvSpPr/>
          <p:nvPr/>
        </p:nvSpPr>
        <p:spPr>
          <a:xfrm>
            <a:off x="1077369" y="2557348"/>
            <a:ext cx="493486" cy="493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C1</a:t>
            </a:r>
          </a:p>
        </p:txBody>
      </p:sp>
      <p:sp>
        <p:nvSpPr>
          <p:cNvPr id="6" name="Oval 5">
            <a:extLst>
              <a:ext uri="{FF2B5EF4-FFF2-40B4-BE49-F238E27FC236}">
                <a16:creationId xmlns:a16="http://schemas.microsoft.com/office/drawing/2014/main" id="{4F331346-8850-4102-B18B-7B050ED0FEE4}"/>
              </a:ext>
            </a:extLst>
          </p:cNvPr>
          <p:cNvSpPr/>
          <p:nvPr/>
        </p:nvSpPr>
        <p:spPr>
          <a:xfrm>
            <a:off x="1077369" y="3317647"/>
            <a:ext cx="493486" cy="493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C2</a:t>
            </a:r>
          </a:p>
        </p:txBody>
      </p:sp>
      <p:sp>
        <p:nvSpPr>
          <p:cNvPr id="7" name="Oval 6">
            <a:extLst>
              <a:ext uri="{FF2B5EF4-FFF2-40B4-BE49-F238E27FC236}">
                <a16:creationId xmlns:a16="http://schemas.microsoft.com/office/drawing/2014/main" id="{904F43CD-60AE-4AFB-91BF-14269ABF2C8B}"/>
              </a:ext>
            </a:extLst>
          </p:cNvPr>
          <p:cNvSpPr/>
          <p:nvPr/>
        </p:nvSpPr>
        <p:spPr>
          <a:xfrm>
            <a:off x="2724742" y="3895158"/>
            <a:ext cx="493486" cy="49348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C3</a:t>
            </a:r>
          </a:p>
        </p:txBody>
      </p:sp>
      <p:sp>
        <p:nvSpPr>
          <p:cNvPr id="8" name="Oval 7">
            <a:extLst>
              <a:ext uri="{FF2B5EF4-FFF2-40B4-BE49-F238E27FC236}">
                <a16:creationId xmlns:a16="http://schemas.microsoft.com/office/drawing/2014/main" id="{15C07011-C409-44BC-BE5E-3FD0A89FA917}"/>
              </a:ext>
            </a:extLst>
          </p:cNvPr>
          <p:cNvSpPr/>
          <p:nvPr/>
        </p:nvSpPr>
        <p:spPr>
          <a:xfrm>
            <a:off x="2724742" y="4595132"/>
            <a:ext cx="493486" cy="49348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C4</a:t>
            </a:r>
          </a:p>
        </p:txBody>
      </p:sp>
      <p:sp>
        <p:nvSpPr>
          <p:cNvPr id="9" name="Rectangle 8">
            <a:extLst>
              <a:ext uri="{FF2B5EF4-FFF2-40B4-BE49-F238E27FC236}">
                <a16:creationId xmlns:a16="http://schemas.microsoft.com/office/drawing/2014/main" id="{735CF06A-FE9F-4781-A132-8FE125804BC8}"/>
              </a:ext>
            </a:extLst>
          </p:cNvPr>
          <p:cNvSpPr/>
          <p:nvPr/>
        </p:nvSpPr>
        <p:spPr>
          <a:xfrm>
            <a:off x="859655" y="2000985"/>
            <a:ext cx="928914" cy="493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a:t>
            </a:r>
          </a:p>
        </p:txBody>
      </p:sp>
      <p:sp>
        <p:nvSpPr>
          <p:cNvPr id="10" name="Rectangle 9">
            <a:extLst>
              <a:ext uri="{FF2B5EF4-FFF2-40B4-BE49-F238E27FC236}">
                <a16:creationId xmlns:a16="http://schemas.microsoft.com/office/drawing/2014/main" id="{6EFD8D95-536B-4273-BF19-FA6BDAF221FB}"/>
              </a:ext>
            </a:extLst>
          </p:cNvPr>
          <p:cNvSpPr/>
          <p:nvPr/>
        </p:nvSpPr>
        <p:spPr>
          <a:xfrm>
            <a:off x="1969999" y="2072649"/>
            <a:ext cx="2002971" cy="7314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steve</a:t>
            </a:r>
            <a:r>
              <a:rPr lang="en-US" dirty="0"/>
              <a:t>/</a:t>
            </a:r>
            <a:r>
              <a:rPr lang="en-US" dirty="0" err="1"/>
              <a:t>really_good_feature</a:t>
            </a:r>
            <a:endParaRPr lang="en-US" dirty="0"/>
          </a:p>
        </p:txBody>
      </p:sp>
      <p:cxnSp>
        <p:nvCxnSpPr>
          <p:cNvPr id="11" name="Straight Arrow Connector 10">
            <a:extLst>
              <a:ext uri="{FF2B5EF4-FFF2-40B4-BE49-F238E27FC236}">
                <a16:creationId xmlns:a16="http://schemas.microsoft.com/office/drawing/2014/main" id="{4B1BE2B2-195B-42F7-89BC-9D9CA510E91C}"/>
              </a:ext>
            </a:extLst>
          </p:cNvPr>
          <p:cNvCxnSpPr>
            <a:cxnSpLocks/>
            <a:stCxn id="6" idx="4"/>
            <a:endCxn id="7" idx="1"/>
          </p:cNvCxnSpPr>
          <p:nvPr/>
        </p:nvCxnSpPr>
        <p:spPr>
          <a:xfrm>
            <a:off x="1324112" y="3811133"/>
            <a:ext cx="1472899" cy="15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927E7A6-113A-4453-ABC1-5899DD5F5DD1}"/>
              </a:ext>
            </a:extLst>
          </p:cNvPr>
          <p:cNvCxnSpPr>
            <a:cxnSpLocks/>
            <a:stCxn id="7" idx="4"/>
            <a:endCxn id="8" idx="0"/>
          </p:cNvCxnSpPr>
          <p:nvPr/>
        </p:nvCxnSpPr>
        <p:spPr>
          <a:xfrm>
            <a:off x="2971485" y="4388644"/>
            <a:ext cx="0" cy="2064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DACD35D-6F65-4B8E-ABAB-86D02FB61782}"/>
              </a:ext>
            </a:extLst>
          </p:cNvPr>
          <p:cNvSpPr/>
          <p:nvPr/>
        </p:nvSpPr>
        <p:spPr>
          <a:xfrm>
            <a:off x="1149942" y="5528015"/>
            <a:ext cx="493486" cy="49348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C3</a:t>
            </a:r>
          </a:p>
        </p:txBody>
      </p:sp>
      <p:sp>
        <p:nvSpPr>
          <p:cNvPr id="14" name="Oval 13">
            <a:extLst>
              <a:ext uri="{FF2B5EF4-FFF2-40B4-BE49-F238E27FC236}">
                <a16:creationId xmlns:a16="http://schemas.microsoft.com/office/drawing/2014/main" id="{990FDB45-5C7E-4B4D-82DD-E418F0865A69}"/>
              </a:ext>
            </a:extLst>
          </p:cNvPr>
          <p:cNvSpPr/>
          <p:nvPr/>
        </p:nvSpPr>
        <p:spPr>
          <a:xfrm>
            <a:off x="1149942" y="6227989"/>
            <a:ext cx="493486" cy="49348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C4</a:t>
            </a:r>
          </a:p>
        </p:txBody>
      </p:sp>
      <p:cxnSp>
        <p:nvCxnSpPr>
          <p:cNvPr id="15" name="Straight Arrow Connector 14">
            <a:extLst>
              <a:ext uri="{FF2B5EF4-FFF2-40B4-BE49-F238E27FC236}">
                <a16:creationId xmlns:a16="http://schemas.microsoft.com/office/drawing/2014/main" id="{FD5E0A26-8CB8-4FFD-9DD8-8D47633EE59C}"/>
              </a:ext>
            </a:extLst>
          </p:cNvPr>
          <p:cNvCxnSpPr>
            <a:cxnSpLocks/>
            <a:stCxn id="8" idx="4"/>
            <a:endCxn id="13" idx="7"/>
          </p:cNvCxnSpPr>
          <p:nvPr/>
        </p:nvCxnSpPr>
        <p:spPr>
          <a:xfrm flipH="1">
            <a:off x="1571159" y="5088618"/>
            <a:ext cx="1400326" cy="511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Arrow: Right 15">
            <a:extLst>
              <a:ext uri="{FF2B5EF4-FFF2-40B4-BE49-F238E27FC236}">
                <a16:creationId xmlns:a16="http://schemas.microsoft.com/office/drawing/2014/main" id="{A180AD6E-F4B1-4B14-BB92-C2F9D6AEE32D}"/>
              </a:ext>
            </a:extLst>
          </p:cNvPr>
          <p:cNvSpPr/>
          <p:nvPr/>
        </p:nvSpPr>
        <p:spPr>
          <a:xfrm>
            <a:off x="5056203" y="3889280"/>
            <a:ext cx="1600200" cy="1097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cherry-pick C4</a:t>
            </a:r>
          </a:p>
        </p:txBody>
      </p:sp>
      <p:sp>
        <p:nvSpPr>
          <p:cNvPr id="17" name="Oval 16">
            <a:extLst>
              <a:ext uri="{FF2B5EF4-FFF2-40B4-BE49-F238E27FC236}">
                <a16:creationId xmlns:a16="http://schemas.microsoft.com/office/drawing/2014/main" id="{5F937611-B9B6-47F0-A351-1807DA380EED}"/>
              </a:ext>
            </a:extLst>
          </p:cNvPr>
          <p:cNvSpPr/>
          <p:nvPr/>
        </p:nvSpPr>
        <p:spPr>
          <a:xfrm>
            <a:off x="7505742" y="2557348"/>
            <a:ext cx="493486" cy="493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C1</a:t>
            </a:r>
          </a:p>
        </p:txBody>
      </p:sp>
      <p:sp>
        <p:nvSpPr>
          <p:cNvPr id="18" name="Oval 17">
            <a:extLst>
              <a:ext uri="{FF2B5EF4-FFF2-40B4-BE49-F238E27FC236}">
                <a16:creationId xmlns:a16="http://schemas.microsoft.com/office/drawing/2014/main" id="{B71F3027-D45F-4A93-91B7-91D7C0C9212A}"/>
              </a:ext>
            </a:extLst>
          </p:cNvPr>
          <p:cNvSpPr/>
          <p:nvPr/>
        </p:nvSpPr>
        <p:spPr>
          <a:xfrm>
            <a:off x="7505742" y="3317647"/>
            <a:ext cx="493486" cy="493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C2</a:t>
            </a:r>
          </a:p>
        </p:txBody>
      </p:sp>
      <p:sp>
        <p:nvSpPr>
          <p:cNvPr id="19" name="Oval 18">
            <a:extLst>
              <a:ext uri="{FF2B5EF4-FFF2-40B4-BE49-F238E27FC236}">
                <a16:creationId xmlns:a16="http://schemas.microsoft.com/office/drawing/2014/main" id="{4FA8B82A-F0C9-4EA6-8C71-6B79CDA6CE7E}"/>
              </a:ext>
            </a:extLst>
          </p:cNvPr>
          <p:cNvSpPr/>
          <p:nvPr/>
        </p:nvSpPr>
        <p:spPr>
          <a:xfrm>
            <a:off x="9153115" y="3895158"/>
            <a:ext cx="493486" cy="49348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C3</a:t>
            </a:r>
          </a:p>
        </p:txBody>
      </p:sp>
      <p:sp>
        <p:nvSpPr>
          <p:cNvPr id="20" name="Oval 19">
            <a:extLst>
              <a:ext uri="{FF2B5EF4-FFF2-40B4-BE49-F238E27FC236}">
                <a16:creationId xmlns:a16="http://schemas.microsoft.com/office/drawing/2014/main" id="{DDDC73C5-84C1-4291-8960-9151BAE4A1A4}"/>
              </a:ext>
            </a:extLst>
          </p:cNvPr>
          <p:cNvSpPr/>
          <p:nvPr/>
        </p:nvSpPr>
        <p:spPr>
          <a:xfrm>
            <a:off x="9153115" y="4595132"/>
            <a:ext cx="493486" cy="49348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C4</a:t>
            </a:r>
          </a:p>
        </p:txBody>
      </p:sp>
      <p:sp>
        <p:nvSpPr>
          <p:cNvPr id="21" name="Rectangle 20">
            <a:extLst>
              <a:ext uri="{FF2B5EF4-FFF2-40B4-BE49-F238E27FC236}">
                <a16:creationId xmlns:a16="http://schemas.microsoft.com/office/drawing/2014/main" id="{B8CDFD11-161E-4B4E-9874-CCA38CAE9FB3}"/>
              </a:ext>
            </a:extLst>
          </p:cNvPr>
          <p:cNvSpPr/>
          <p:nvPr/>
        </p:nvSpPr>
        <p:spPr>
          <a:xfrm>
            <a:off x="7288028" y="2000985"/>
            <a:ext cx="928914" cy="493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a:t>
            </a:r>
          </a:p>
        </p:txBody>
      </p:sp>
      <p:sp>
        <p:nvSpPr>
          <p:cNvPr id="22" name="Rectangle 21">
            <a:extLst>
              <a:ext uri="{FF2B5EF4-FFF2-40B4-BE49-F238E27FC236}">
                <a16:creationId xmlns:a16="http://schemas.microsoft.com/office/drawing/2014/main" id="{D96E4467-C2E1-4B1A-8843-9278A04DDCDA}"/>
              </a:ext>
            </a:extLst>
          </p:cNvPr>
          <p:cNvSpPr/>
          <p:nvPr/>
        </p:nvSpPr>
        <p:spPr>
          <a:xfrm>
            <a:off x="8398372" y="2072649"/>
            <a:ext cx="2002971" cy="7314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steve</a:t>
            </a:r>
            <a:r>
              <a:rPr lang="en-US" dirty="0"/>
              <a:t>/</a:t>
            </a:r>
            <a:r>
              <a:rPr lang="en-US" dirty="0" err="1"/>
              <a:t>really_good_feature</a:t>
            </a:r>
            <a:endParaRPr lang="en-US" dirty="0"/>
          </a:p>
        </p:txBody>
      </p:sp>
      <p:cxnSp>
        <p:nvCxnSpPr>
          <p:cNvPr id="23" name="Straight Arrow Connector 22">
            <a:extLst>
              <a:ext uri="{FF2B5EF4-FFF2-40B4-BE49-F238E27FC236}">
                <a16:creationId xmlns:a16="http://schemas.microsoft.com/office/drawing/2014/main" id="{CDDC005E-1FE6-4924-80AE-F39F7CE0079A}"/>
              </a:ext>
            </a:extLst>
          </p:cNvPr>
          <p:cNvCxnSpPr>
            <a:cxnSpLocks/>
            <a:endCxn id="18" idx="0"/>
          </p:cNvCxnSpPr>
          <p:nvPr/>
        </p:nvCxnSpPr>
        <p:spPr>
          <a:xfrm>
            <a:off x="7752485" y="3050834"/>
            <a:ext cx="0" cy="2668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2F0F770-D414-4416-B5BA-672E38521D5B}"/>
              </a:ext>
            </a:extLst>
          </p:cNvPr>
          <p:cNvCxnSpPr>
            <a:cxnSpLocks/>
            <a:stCxn id="18" idx="4"/>
            <a:endCxn id="19" idx="1"/>
          </p:cNvCxnSpPr>
          <p:nvPr/>
        </p:nvCxnSpPr>
        <p:spPr>
          <a:xfrm>
            <a:off x="7752485" y="3811133"/>
            <a:ext cx="1472899" cy="15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B5D5DA2-4E76-42C7-A93F-672EAB43071A}"/>
              </a:ext>
            </a:extLst>
          </p:cNvPr>
          <p:cNvCxnSpPr>
            <a:cxnSpLocks/>
            <a:stCxn id="19" idx="4"/>
            <a:endCxn id="20" idx="0"/>
          </p:cNvCxnSpPr>
          <p:nvPr/>
        </p:nvCxnSpPr>
        <p:spPr>
          <a:xfrm>
            <a:off x="9399858" y="4388644"/>
            <a:ext cx="0" cy="2064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C9576B7-0137-4D90-83A3-E0394F7A3F8F}"/>
              </a:ext>
            </a:extLst>
          </p:cNvPr>
          <p:cNvSpPr/>
          <p:nvPr/>
        </p:nvSpPr>
        <p:spPr>
          <a:xfrm>
            <a:off x="7578315" y="5528015"/>
            <a:ext cx="493486" cy="49348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C5</a:t>
            </a:r>
          </a:p>
        </p:txBody>
      </p:sp>
      <p:cxnSp>
        <p:nvCxnSpPr>
          <p:cNvPr id="27" name="Straight Arrow Connector 26">
            <a:extLst>
              <a:ext uri="{FF2B5EF4-FFF2-40B4-BE49-F238E27FC236}">
                <a16:creationId xmlns:a16="http://schemas.microsoft.com/office/drawing/2014/main" id="{6A383CD3-35E5-4E53-A7FD-54ED97F60028}"/>
              </a:ext>
            </a:extLst>
          </p:cNvPr>
          <p:cNvCxnSpPr>
            <a:cxnSpLocks/>
            <a:stCxn id="20" idx="4"/>
            <a:endCxn id="26" idx="7"/>
          </p:cNvCxnSpPr>
          <p:nvPr/>
        </p:nvCxnSpPr>
        <p:spPr>
          <a:xfrm flipH="1">
            <a:off x="7999532" y="5088618"/>
            <a:ext cx="1400326" cy="511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3C09C8D-B9D6-4CE3-887F-A86A6327E6CA}"/>
              </a:ext>
            </a:extLst>
          </p:cNvPr>
          <p:cNvSpPr/>
          <p:nvPr/>
        </p:nvSpPr>
        <p:spPr>
          <a:xfrm>
            <a:off x="9436294" y="5563371"/>
            <a:ext cx="493486" cy="49348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C5</a:t>
            </a:r>
          </a:p>
        </p:txBody>
      </p:sp>
      <p:sp>
        <p:nvSpPr>
          <p:cNvPr id="30" name="Oval 29">
            <a:extLst>
              <a:ext uri="{FF2B5EF4-FFF2-40B4-BE49-F238E27FC236}">
                <a16:creationId xmlns:a16="http://schemas.microsoft.com/office/drawing/2014/main" id="{49998F56-E85C-4A5E-8C6A-24C6A33F7AB3}"/>
              </a:ext>
            </a:extLst>
          </p:cNvPr>
          <p:cNvSpPr/>
          <p:nvPr/>
        </p:nvSpPr>
        <p:spPr>
          <a:xfrm>
            <a:off x="11107057" y="5563371"/>
            <a:ext cx="493486" cy="49348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C4</a:t>
            </a:r>
          </a:p>
        </p:txBody>
      </p:sp>
      <p:sp>
        <p:nvSpPr>
          <p:cNvPr id="32" name="Equals 31">
            <a:extLst>
              <a:ext uri="{FF2B5EF4-FFF2-40B4-BE49-F238E27FC236}">
                <a16:creationId xmlns:a16="http://schemas.microsoft.com/office/drawing/2014/main" id="{1408B940-FA35-494B-B8B2-529916DB4804}"/>
              </a:ext>
            </a:extLst>
          </p:cNvPr>
          <p:cNvSpPr/>
          <p:nvPr/>
        </p:nvSpPr>
        <p:spPr>
          <a:xfrm>
            <a:off x="10217123" y="5538129"/>
            <a:ext cx="611562" cy="611562"/>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itle 1">
            <a:extLst>
              <a:ext uri="{FF2B5EF4-FFF2-40B4-BE49-F238E27FC236}">
                <a16:creationId xmlns:a16="http://schemas.microsoft.com/office/drawing/2014/main" id="{E2ED6F40-21FA-4D54-B795-C5FD1D7DF6A3}"/>
              </a:ext>
            </a:extLst>
          </p:cNvPr>
          <p:cNvSpPr txBox="1">
            <a:spLocks/>
          </p:cNvSpPr>
          <p:nvPr/>
        </p:nvSpPr>
        <p:spPr>
          <a:xfrm>
            <a:off x="4145380" y="5146479"/>
            <a:ext cx="2972300" cy="1325563"/>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Courier New" panose="02070309020205020404" pitchFamily="49" charset="0"/>
                <a:cs typeface="Courier New" panose="02070309020205020404" pitchFamily="49" charset="0"/>
              </a:rPr>
              <a:t>git cherry-pick –x </a:t>
            </a:r>
            <a:r>
              <a:rPr lang="en-US" sz="1800" dirty="0"/>
              <a:t>will automatically indicate that C5 originates from C4</a:t>
            </a:r>
          </a:p>
        </p:txBody>
      </p:sp>
    </p:spTree>
    <p:extLst>
      <p:ext uri="{BB962C8B-B14F-4D97-AF65-F5344CB8AC3E}">
        <p14:creationId xmlns:p14="http://schemas.microsoft.com/office/powerpoint/2010/main" val="3226585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BF7E6-30FC-44DB-97B6-C9783E545D67}"/>
              </a:ext>
            </a:extLst>
          </p:cNvPr>
          <p:cNvSpPr>
            <a:spLocks noGrp="1"/>
          </p:cNvSpPr>
          <p:nvPr>
            <p:ph type="title"/>
          </p:nvPr>
        </p:nvSpPr>
        <p:spPr/>
        <p:txBody>
          <a:bodyPr>
            <a:noAutofit/>
          </a:bodyPr>
          <a:lstStyle/>
          <a:p>
            <a:r>
              <a:rPr lang="en-US" sz="2800" i="1" dirty="0"/>
              <a:t>What is a merge conflict? Why am I getting one?  </a:t>
            </a:r>
            <a:r>
              <a:rPr lang="en-US" sz="2800" dirty="0"/>
              <a:t>When two commits change the same line, Git may not know which change to keep.  These can be manually resolved by looking for the “&lt;&lt;&lt;“ strings that flag the conflict.  They are also often avoided by </a:t>
            </a:r>
            <a:r>
              <a:rPr lang="en-US" sz="2800" b="1" dirty="0"/>
              <a:t>rebasing</a:t>
            </a:r>
            <a:r>
              <a:rPr lang="en-US" sz="2800" dirty="0"/>
              <a:t> before </a:t>
            </a:r>
            <a:r>
              <a:rPr lang="en-US" sz="2800" b="1" dirty="0"/>
              <a:t>merging</a:t>
            </a:r>
            <a:r>
              <a:rPr lang="en-US" sz="2800" dirty="0"/>
              <a:t>.</a:t>
            </a:r>
            <a:endParaRPr lang="en-US" sz="2800" i="1" dirty="0"/>
          </a:p>
        </p:txBody>
      </p:sp>
      <p:sp>
        <p:nvSpPr>
          <p:cNvPr id="4" name="Slide Number Placeholder 3">
            <a:extLst>
              <a:ext uri="{FF2B5EF4-FFF2-40B4-BE49-F238E27FC236}">
                <a16:creationId xmlns:a16="http://schemas.microsoft.com/office/drawing/2014/main" id="{38D24985-CEE7-443B-BF1F-DD5573BE87C9}"/>
              </a:ext>
            </a:extLst>
          </p:cNvPr>
          <p:cNvSpPr>
            <a:spLocks noGrp="1"/>
          </p:cNvSpPr>
          <p:nvPr>
            <p:ph type="sldNum" sz="quarter" idx="12"/>
          </p:nvPr>
        </p:nvSpPr>
        <p:spPr/>
        <p:txBody>
          <a:bodyPr/>
          <a:lstStyle/>
          <a:p>
            <a:fld id="{D1A53ACB-74B4-4961-BA7C-903482885D5C}" type="slidenum">
              <a:rPr lang="en-US" smtClean="0"/>
              <a:t>12</a:t>
            </a:fld>
            <a:endParaRPr lang="en-US"/>
          </a:p>
        </p:txBody>
      </p:sp>
      <p:pic>
        <p:nvPicPr>
          <p:cNvPr id="6" name="Picture 5" descr="Text&#10;&#10;Description automatically generated">
            <a:extLst>
              <a:ext uri="{FF2B5EF4-FFF2-40B4-BE49-F238E27FC236}">
                <a16:creationId xmlns:a16="http://schemas.microsoft.com/office/drawing/2014/main" id="{8256B3BA-38BE-42E7-9D59-1008017FC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8937" y="2470681"/>
            <a:ext cx="6334125" cy="3371850"/>
          </a:xfrm>
          <a:prstGeom prst="rect">
            <a:avLst/>
          </a:prstGeom>
        </p:spPr>
      </p:pic>
      <p:sp>
        <p:nvSpPr>
          <p:cNvPr id="7" name="TextBox 6">
            <a:extLst>
              <a:ext uri="{FF2B5EF4-FFF2-40B4-BE49-F238E27FC236}">
                <a16:creationId xmlns:a16="http://schemas.microsoft.com/office/drawing/2014/main" id="{B988CBF5-86A8-4F3F-90B8-A45ABF37522D}"/>
              </a:ext>
            </a:extLst>
          </p:cNvPr>
          <p:cNvSpPr txBox="1"/>
          <p:nvPr/>
        </p:nvSpPr>
        <p:spPr>
          <a:xfrm>
            <a:off x="800100" y="6596390"/>
            <a:ext cx="6096000" cy="261610"/>
          </a:xfrm>
          <a:prstGeom prst="rect">
            <a:avLst/>
          </a:prstGeom>
          <a:noFill/>
        </p:spPr>
        <p:txBody>
          <a:bodyPr wrap="square">
            <a:spAutoFit/>
          </a:bodyPr>
          <a:lstStyle/>
          <a:p>
            <a:r>
              <a:rPr lang="en-US" sz="1100" dirty="0">
                <a:hlinkClick r:id="rId3"/>
              </a:rPr>
              <a:t>https://www.codigonaranja.com/wp-content/uploads/2017/05/merge-conflict-git.png</a:t>
            </a:r>
            <a:endParaRPr lang="en-US" sz="1100" dirty="0"/>
          </a:p>
        </p:txBody>
      </p:sp>
    </p:spTree>
    <p:extLst>
      <p:ext uri="{BB962C8B-B14F-4D97-AF65-F5344CB8AC3E}">
        <p14:creationId xmlns:p14="http://schemas.microsoft.com/office/powerpoint/2010/main" val="1247620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79F43-085E-4A4B-A8CD-86EC02BD795B}"/>
              </a:ext>
            </a:extLst>
          </p:cNvPr>
          <p:cNvSpPr>
            <a:spLocks noGrp="1"/>
          </p:cNvSpPr>
          <p:nvPr>
            <p:ph type="title"/>
          </p:nvPr>
        </p:nvSpPr>
        <p:spPr/>
        <p:txBody>
          <a:bodyPr>
            <a:noAutofit/>
          </a:bodyPr>
          <a:lstStyle/>
          <a:p>
            <a:r>
              <a:rPr lang="en-US" sz="2400" i="1" dirty="0"/>
              <a:t>What happens to non-source code files when I commit?</a:t>
            </a:r>
            <a:r>
              <a:rPr lang="en-US" sz="2400" dirty="0"/>
              <a:t> Git cannot track changes on compiled or binary files.  Merge conflicts need to be manually resolved with care.  </a:t>
            </a:r>
            <a:r>
              <a:rPr lang="en-US" sz="2400" dirty="0">
                <a:hlinkClick r:id="rId2"/>
              </a:rPr>
              <a:t>Git LFS </a:t>
            </a:r>
            <a:r>
              <a:rPr lang="en-US" sz="2400" dirty="0"/>
              <a:t>with locking can be employed in production to prevent more than one user from changing the same file at once (similar to a lock-out-tag-out procedure) but this is not trivial.</a:t>
            </a:r>
            <a:endParaRPr lang="en-US" sz="2400" i="1" dirty="0"/>
          </a:p>
        </p:txBody>
      </p:sp>
      <p:pic>
        <p:nvPicPr>
          <p:cNvPr id="6" name="Content Placeholder 5" descr="A close-up of some keys&#10;&#10;Description automatically generated with low confidence">
            <a:extLst>
              <a:ext uri="{FF2B5EF4-FFF2-40B4-BE49-F238E27FC236}">
                <a16:creationId xmlns:a16="http://schemas.microsoft.com/office/drawing/2014/main" id="{66189458-8992-4808-A65A-2CD8A8A09B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9382" y="2041784"/>
            <a:ext cx="3353235" cy="4005571"/>
          </a:xfrm>
        </p:spPr>
      </p:pic>
      <p:sp>
        <p:nvSpPr>
          <p:cNvPr id="4" name="Slide Number Placeholder 3">
            <a:extLst>
              <a:ext uri="{FF2B5EF4-FFF2-40B4-BE49-F238E27FC236}">
                <a16:creationId xmlns:a16="http://schemas.microsoft.com/office/drawing/2014/main" id="{FBA3E992-CD87-4A59-8BF1-984D87866CCC}"/>
              </a:ext>
            </a:extLst>
          </p:cNvPr>
          <p:cNvSpPr>
            <a:spLocks noGrp="1"/>
          </p:cNvSpPr>
          <p:nvPr>
            <p:ph type="sldNum" sz="quarter" idx="12"/>
          </p:nvPr>
        </p:nvSpPr>
        <p:spPr/>
        <p:txBody>
          <a:bodyPr/>
          <a:lstStyle/>
          <a:p>
            <a:fld id="{D1A53ACB-74B4-4961-BA7C-903482885D5C}" type="slidenum">
              <a:rPr lang="en-US" smtClean="0"/>
              <a:t>13</a:t>
            </a:fld>
            <a:endParaRPr lang="en-US"/>
          </a:p>
        </p:txBody>
      </p:sp>
      <p:sp>
        <p:nvSpPr>
          <p:cNvPr id="7" name="TextBox 6">
            <a:extLst>
              <a:ext uri="{FF2B5EF4-FFF2-40B4-BE49-F238E27FC236}">
                <a16:creationId xmlns:a16="http://schemas.microsoft.com/office/drawing/2014/main" id="{D2CDCB7C-18FF-44B2-930D-1FB13F229CDD}"/>
              </a:ext>
            </a:extLst>
          </p:cNvPr>
          <p:cNvSpPr txBox="1"/>
          <p:nvPr/>
        </p:nvSpPr>
        <p:spPr>
          <a:xfrm>
            <a:off x="800100" y="6596390"/>
            <a:ext cx="6096000" cy="261610"/>
          </a:xfrm>
          <a:prstGeom prst="rect">
            <a:avLst/>
          </a:prstGeom>
          <a:noFill/>
        </p:spPr>
        <p:txBody>
          <a:bodyPr wrap="square">
            <a:spAutoFit/>
          </a:bodyPr>
          <a:lstStyle/>
          <a:p>
            <a:r>
              <a:rPr lang="en-US" sz="1100" dirty="0">
                <a:hlinkClick r:id="rId4"/>
              </a:rPr>
              <a:t>https://specificationonline.co.uk/articles/2020-03-23/reece-safety-/lockout-tagout-within-construction</a:t>
            </a:r>
            <a:endParaRPr lang="en-US" sz="1100" dirty="0"/>
          </a:p>
        </p:txBody>
      </p:sp>
    </p:spTree>
    <p:extLst>
      <p:ext uri="{BB962C8B-B14F-4D97-AF65-F5344CB8AC3E}">
        <p14:creationId xmlns:p14="http://schemas.microsoft.com/office/powerpoint/2010/main" val="1675785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99DD9-8608-4DEA-A0B3-E6E46354DEFD}"/>
              </a:ext>
            </a:extLst>
          </p:cNvPr>
          <p:cNvSpPr>
            <a:spLocks noGrp="1"/>
          </p:cNvSpPr>
          <p:nvPr>
            <p:ph type="title"/>
          </p:nvPr>
        </p:nvSpPr>
        <p:spPr/>
        <p:txBody>
          <a:bodyPr>
            <a:noAutofit/>
          </a:bodyPr>
          <a:lstStyle/>
          <a:p>
            <a:r>
              <a:rPr lang="en-US" sz="3600" dirty="0"/>
              <a:t>Contrary to the STEM-like perception of programming, source code is more of a craft product than a manufactured one.</a:t>
            </a:r>
          </a:p>
        </p:txBody>
      </p:sp>
      <p:sp>
        <p:nvSpPr>
          <p:cNvPr id="3" name="Content Placeholder 2">
            <a:extLst>
              <a:ext uri="{FF2B5EF4-FFF2-40B4-BE49-F238E27FC236}">
                <a16:creationId xmlns:a16="http://schemas.microsoft.com/office/drawing/2014/main" id="{B9E24204-4DC9-444D-AFC9-C90AEC28CA96}"/>
              </a:ext>
            </a:extLst>
          </p:cNvPr>
          <p:cNvSpPr>
            <a:spLocks noGrp="1"/>
          </p:cNvSpPr>
          <p:nvPr>
            <p:ph idx="1"/>
          </p:nvPr>
        </p:nvSpPr>
        <p:spPr>
          <a:xfrm>
            <a:off x="5743852" y="1825625"/>
            <a:ext cx="5609948" cy="4351338"/>
          </a:xfrm>
        </p:spPr>
        <p:txBody>
          <a:bodyPr/>
          <a:lstStyle/>
          <a:p>
            <a:pPr marL="0" indent="0">
              <a:buNone/>
            </a:pPr>
            <a:r>
              <a:rPr lang="en-US" dirty="0"/>
              <a:t>Craft less and manufacture more via:</a:t>
            </a:r>
          </a:p>
          <a:p>
            <a:r>
              <a:rPr lang="en-US" dirty="0"/>
              <a:t>Making use of standard libraries &amp; boiler plate</a:t>
            </a:r>
          </a:p>
          <a:p>
            <a:r>
              <a:rPr lang="en-US" dirty="0"/>
              <a:t>Using code-gen where possible</a:t>
            </a:r>
          </a:p>
          <a:p>
            <a:r>
              <a:rPr lang="en-US" dirty="0"/>
              <a:t>Linting according to a style guide</a:t>
            </a:r>
          </a:p>
          <a:p>
            <a:r>
              <a:rPr lang="en-US" dirty="0"/>
              <a:t>Using an editor with syntax highlighting and autocompletion</a:t>
            </a:r>
          </a:p>
        </p:txBody>
      </p:sp>
      <p:sp>
        <p:nvSpPr>
          <p:cNvPr id="4" name="Slide Number Placeholder 3">
            <a:extLst>
              <a:ext uri="{FF2B5EF4-FFF2-40B4-BE49-F238E27FC236}">
                <a16:creationId xmlns:a16="http://schemas.microsoft.com/office/drawing/2014/main" id="{D26E6595-C8D0-417B-954F-62C45E155B8E}"/>
              </a:ext>
            </a:extLst>
          </p:cNvPr>
          <p:cNvSpPr>
            <a:spLocks noGrp="1"/>
          </p:cNvSpPr>
          <p:nvPr>
            <p:ph type="sldNum" sz="quarter" idx="12"/>
          </p:nvPr>
        </p:nvSpPr>
        <p:spPr/>
        <p:txBody>
          <a:bodyPr/>
          <a:lstStyle/>
          <a:p>
            <a:fld id="{D1A53ACB-74B4-4961-BA7C-903482885D5C}" type="slidenum">
              <a:rPr lang="en-US" smtClean="0"/>
              <a:t>14</a:t>
            </a:fld>
            <a:endParaRPr lang="en-US"/>
          </a:p>
        </p:txBody>
      </p:sp>
      <p:pic>
        <p:nvPicPr>
          <p:cNvPr id="6" name="Picture 5" descr="A picture containing person, person, tool, work-clothing&#10;&#10;Description automatically generated">
            <a:extLst>
              <a:ext uri="{FF2B5EF4-FFF2-40B4-BE49-F238E27FC236}">
                <a16:creationId xmlns:a16="http://schemas.microsoft.com/office/drawing/2014/main" id="{3C3DF1AB-1439-4F22-9793-973A5D8FC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025" y="4456857"/>
            <a:ext cx="2758415" cy="1841389"/>
          </a:xfrm>
          <a:prstGeom prst="rect">
            <a:avLst/>
          </a:prstGeom>
        </p:spPr>
      </p:pic>
      <p:sp>
        <p:nvSpPr>
          <p:cNvPr id="7" name="TextBox 6">
            <a:extLst>
              <a:ext uri="{FF2B5EF4-FFF2-40B4-BE49-F238E27FC236}">
                <a16:creationId xmlns:a16="http://schemas.microsoft.com/office/drawing/2014/main" id="{03830742-7D93-4F09-8B3C-A375A11C0EE2}"/>
              </a:ext>
            </a:extLst>
          </p:cNvPr>
          <p:cNvSpPr txBox="1"/>
          <p:nvPr/>
        </p:nvSpPr>
        <p:spPr>
          <a:xfrm>
            <a:off x="838200" y="6442907"/>
            <a:ext cx="7358479" cy="600164"/>
          </a:xfrm>
          <a:prstGeom prst="rect">
            <a:avLst/>
          </a:prstGeom>
          <a:noFill/>
        </p:spPr>
        <p:txBody>
          <a:bodyPr wrap="square">
            <a:spAutoFit/>
          </a:bodyPr>
          <a:lstStyle/>
          <a:p>
            <a:r>
              <a:rPr lang="en-US" sz="1100" dirty="0">
                <a:hlinkClick r:id="rId3"/>
              </a:rPr>
              <a:t>https://www.biggreenswitch.co.uk/wp-content/uploads/2020/06/pazsrqf3xuq-scaled.jpg</a:t>
            </a:r>
            <a:endParaRPr lang="en-US" sz="1100" dirty="0"/>
          </a:p>
          <a:p>
            <a:r>
              <a:rPr lang="en-US" sz="1100" dirty="0">
                <a:hlinkClick r:id="rId4"/>
              </a:rPr>
              <a:t>https://www.goodfreephotos.com/albums/united-states/wisconsin/wade-house/blacksmith-working-on-the-anvil.jpg</a:t>
            </a:r>
            <a:endParaRPr lang="en-US" sz="1100" dirty="0"/>
          </a:p>
          <a:p>
            <a:endParaRPr lang="en-US" sz="1100" dirty="0"/>
          </a:p>
        </p:txBody>
      </p:sp>
      <p:pic>
        <p:nvPicPr>
          <p:cNvPr id="9" name="Picture 8" descr="A picture containing indoor, factory, warehouse&#10;&#10;Description automatically generated">
            <a:extLst>
              <a:ext uri="{FF2B5EF4-FFF2-40B4-BE49-F238E27FC236}">
                <a16:creationId xmlns:a16="http://schemas.microsoft.com/office/drawing/2014/main" id="{92713B0A-1ECD-4419-B79A-EBA1559799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806" y="1825625"/>
            <a:ext cx="2953567" cy="1955585"/>
          </a:xfrm>
          <a:prstGeom prst="rect">
            <a:avLst/>
          </a:prstGeom>
        </p:spPr>
      </p:pic>
      <p:sp>
        <p:nvSpPr>
          <p:cNvPr id="10" name="Title 1">
            <a:extLst>
              <a:ext uri="{FF2B5EF4-FFF2-40B4-BE49-F238E27FC236}">
                <a16:creationId xmlns:a16="http://schemas.microsoft.com/office/drawing/2014/main" id="{9533D0F4-4E70-40EE-8419-769622492BE2}"/>
              </a:ext>
            </a:extLst>
          </p:cNvPr>
          <p:cNvSpPr txBox="1">
            <a:spLocks/>
          </p:cNvSpPr>
          <p:nvPr/>
        </p:nvSpPr>
        <p:spPr>
          <a:xfrm>
            <a:off x="2432630" y="3464984"/>
            <a:ext cx="1122285" cy="1308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VS.</a:t>
            </a:r>
          </a:p>
        </p:txBody>
      </p:sp>
    </p:spTree>
    <p:extLst>
      <p:ext uri="{BB962C8B-B14F-4D97-AF65-F5344CB8AC3E}">
        <p14:creationId xmlns:p14="http://schemas.microsoft.com/office/powerpoint/2010/main" val="4025481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200E3-EAD7-4D07-A75D-DA502AE650F7}"/>
              </a:ext>
            </a:extLst>
          </p:cNvPr>
          <p:cNvSpPr>
            <a:spLocks noGrp="1"/>
          </p:cNvSpPr>
          <p:nvPr>
            <p:ph type="title"/>
          </p:nvPr>
        </p:nvSpPr>
        <p:spPr/>
        <p:txBody>
          <a:bodyPr>
            <a:noAutofit/>
          </a:bodyPr>
          <a:lstStyle/>
          <a:p>
            <a:r>
              <a:rPr lang="en-US" sz="2400" i="1" dirty="0"/>
              <a:t>What is the purpose of this slide deck?</a:t>
            </a:r>
            <a:r>
              <a:rPr lang="en-US" sz="2400" dirty="0"/>
              <a:t> To explain </a:t>
            </a:r>
            <a:r>
              <a:rPr lang="en-US" sz="2400" b="1" dirty="0"/>
              <a:t>what </a:t>
            </a:r>
            <a:r>
              <a:rPr lang="en-US" sz="2400" dirty="0"/>
              <a:t>practices exist, and </a:t>
            </a:r>
            <a:r>
              <a:rPr lang="en-US" sz="2400" b="1" dirty="0"/>
              <a:t>why</a:t>
            </a:r>
            <a:r>
              <a:rPr lang="en-US" sz="2400" dirty="0"/>
              <a:t> you might use them, not </a:t>
            </a:r>
            <a:r>
              <a:rPr lang="en-US" sz="2400" b="1" dirty="0"/>
              <a:t>how </a:t>
            </a:r>
            <a:r>
              <a:rPr lang="en-US" sz="2400" dirty="0"/>
              <a:t>to execute them (</a:t>
            </a:r>
            <a:r>
              <a:rPr lang="en-US" sz="2400" dirty="0">
                <a:hlinkClick r:id="rId2"/>
              </a:rPr>
              <a:t>Git</a:t>
            </a:r>
            <a:r>
              <a:rPr lang="en-US" sz="2400" dirty="0"/>
              <a:t> and </a:t>
            </a:r>
            <a:r>
              <a:rPr lang="en-US" sz="2400" dirty="0" err="1">
                <a:hlinkClick r:id="rId3"/>
              </a:rPr>
              <a:t>Github</a:t>
            </a:r>
            <a:r>
              <a:rPr lang="en-US" sz="2400" dirty="0"/>
              <a:t> documentation already accomplish the latter).  Many companies have an entire DevOps team focusing on workflow practices and tools because it’s challenging and affects nearly everything downstream.</a:t>
            </a:r>
            <a:endParaRPr lang="en-US" sz="2400" i="1" dirty="0"/>
          </a:p>
        </p:txBody>
      </p:sp>
      <p:pic>
        <p:nvPicPr>
          <p:cNvPr id="6" name="Content Placeholder 5" descr="Chart, diagram&#10;&#10;Description automatically generated">
            <a:extLst>
              <a:ext uri="{FF2B5EF4-FFF2-40B4-BE49-F238E27FC236}">
                <a16:creationId xmlns:a16="http://schemas.microsoft.com/office/drawing/2014/main" id="{1E41AD7E-8CEE-44E4-86FD-E2DE9DB551E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001328" y="1825625"/>
            <a:ext cx="6189343" cy="4351338"/>
          </a:xfrm>
        </p:spPr>
      </p:pic>
      <p:sp>
        <p:nvSpPr>
          <p:cNvPr id="4" name="Slide Number Placeholder 3">
            <a:extLst>
              <a:ext uri="{FF2B5EF4-FFF2-40B4-BE49-F238E27FC236}">
                <a16:creationId xmlns:a16="http://schemas.microsoft.com/office/drawing/2014/main" id="{6AD6CC51-E910-4652-87C8-4A8962791461}"/>
              </a:ext>
            </a:extLst>
          </p:cNvPr>
          <p:cNvSpPr>
            <a:spLocks noGrp="1"/>
          </p:cNvSpPr>
          <p:nvPr>
            <p:ph type="sldNum" sz="quarter" idx="12"/>
          </p:nvPr>
        </p:nvSpPr>
        <p:spPr/>
        <p:txBody>
          <a:bodyPr/>
          <a:lstStyle/>
          <a:p>
            <a:fld id="{D1A53ACB-74B4-4961-BA7C-903482885D5C}" type="slidenum">
              <a:rPr lang="en-US" smtClean="0"/>
              <a:t>2</a:t>
            </a:fld>
            <a:endParaRPr lang="en-US"/>
          </a:p>
        </p:txBody>
      </p:sp>
      <p:sp>
        <p:nvSpPr>
          <p:cNvPr id="7" name="TextBox 6">
            <a:extLst>
              <a:ext uri="{FF2B5EF4-FFF2-40B4-BE49-F238E27FC236}">
                <a16:creationId xmlns:a16="http://schemas.microsoft.com/office/drawing/2014/main" id="{79BBB882-A8A7-49A0-8B8D-5CBA9B6685F8}"/>
              </a:ext>
            </a:extLst>
          </p:cNvPr>
          <p:cNvSpPr txBox="1"/>
          <p:nvPr/>
        </p:nvSpPr>
        <p:spPr>
          <a:xfrm>
            <a:off x="800100" y="6596390"/>
            <a:ext cx="9340362" cy="261610"/>
          </a:xfrm>
          <a:prstGeom prst="rect">
            <a:avLst/>
          </a:prstGeom>
          <a:noFill/>
        </p:spPr>
        <p:txBody>
          <a:bodyPr wrap="square">
            <a:spAutoFit/>
          </a:bodyPr>
          <a:lstStyle/>
          <a:p>
            <a:r>
              <a:rPr lang="en-US" sz="1100" dirty="0">
                <a:hlinkClick r:id="rId5"/>
              </a:rPr>
              <a:t>https://external-content.duckduckgo.com/iu/?u=https%3A%2F%2Fwww.cabotsolutions.com%2Fpublic%2FDevOps-Cycle.png&amp;f=1&amp;nofb=1</a:t>
            </a:r>
            <a:endParaRPr lang="en-US" sz="1100" dirty="0"/>
          </a:p>
        </p:txBody>
      </p:sp>
    </p:spTree>
    <p:extLst>
      <p:ext uri="{BB962C8B-B14F-4D97-AF65-F5344CB8AC3E}">
        <p14:creationId xmlns:p14="http://schemas.microsoft.com/office/powerpoint/2010/main" val="1478736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E67D-9081-4035-9540-11823F76BED3}"/>
              </a:ext>
            </a:extLst>
          </p:cNvPr>
          <p:cNvSpPr>
            <a:spLocks noGrp="1"/>
          </p:cNvSpPr>
          <p:nvPr>
            <p:ph type="title"/>
          </p:nvPr>
        </p:nvSpPr>
        <p:spPr/>
        <p:txBody>
          <a:bodyPr>
            <a:noAutofit/>
          </a:bodyPr>
          <a:lstStyle/>
          <a:p>
            <a:r>
              <a:rPr lang="en-US" sz="3200" i="1" dirty="0"/>
              <a:t>What are Git and </a:t>
            </a:r>
            <a:r>
              <a:rPr lang="en-US" sz="3200" i="1" dirty="0" err="1"/>
              <a:t>Github</a:t>
            </a:r>
            <a:r>
              <a:rPr lang="en-US" sz="3200" i="1" dirty="0"/>
              <a:t>? Are they the same?</a:t>
            </a:r>
            <a:r>
              <a:rPr lang="en-US" sz="3200" dirty="0"/>
              <a:t> Git is a version control system written by Linus Torvalds (the creator of Linux).  </a:t>
            </a:r>
            <a:r>
              <a:rPr lang="en-US" sz="3200" dirty="0" err="1"/>
              <a:t>Github</a:t>
            </a:r>
            <a:r>
              <a:rPr lang="en-US" sz="3200" dirty="0"/>
              <a:t> is a popular front end and hosting service for Git repositories.</a:t>
            </a:r>
            <a:endParaRPr lang="en-US" sz="3200" i="1" dirty="0"/>
          </a:p>
        </p:txBody>
      </p:sp>
      <p:sp>
        <p:nvSpPr>
          <p:cNvPr id="4" name="Slide Number Placeholder 3">
            <a:extLst>
              <a:ext uri="{FF2B5EF4-FFF2-40B4-BE49-F238E27FC236}">
                <a16:creationId xmlns:a16="http://schemas.microsoft.com/office/drawing/2014/main" id="{7A472917-6936-4974-BBBD-F26551EB9930}"/>
              </a:ext>
            </a:extLst>
          </p:cNvPr>
          <p:cNvSpPr>
            <a:spLocks noGrp="1"/>
          </p:cNvSpPr>
          <p:nvPr>
            <p:ph type="sldNum" sz="quarter" idx="12"/>
          </p:nvPr>
        </p:nvSpPr>
        <p:spPr/>
        <p:txBody>
          <a:bodyPr/>
          <a:lstStyle/>
          <a:p>
            <a:fld id="{D1A53ACB-74B4-4961-BA7C-903482885D5C}" type="slidenum">
              <a:rPr lang="en-US" smtClean="0"/>
              <a:t>3</a:t>
            </a:fld>
            <a:endParaRPr lang="en-US"/>
          </a:p>
        </p:txBody>
      </p:sp>
      <p:pic>
        <p:nvPicPr>
          <p:cNvPr id="6" name="Picture 5">
            <a:extLst>
              <a:ext uri="{FF2B5EF4-FFF2-40B4-BE49-F238E27FC236}">
                <a16:creationId xmlns:a16="http://schemas.microsoft.com/office/drawing/2014/main" id="{D32E823D-C949-49B6-80D1-22D2059A34CB}"/>
              </a:ext>
            </a:extLst>
          </p:cNvPr>
          <p:cNvPicPr>
            <a:picLocks noChangeAspect="1"/>
          </p:cNvPicPr>
          <p:nvPr/>
        </p:nvPicPr>
        <p:blipFill>
          <a:blip r:embed="rId3"/>
          <a:stretch>
            <a:fillRect/>
          </a:stretch>
        </p:blipFill>
        <p:spPr>
          <a:xfrm>
            <a:off x="838200" y="2480469"/>
            <a:ext cx="4671392" cy="3567430"/>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CF364B75-A2F6-4CBA-9349-30DB129C73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708944"/>
            <a:ext cx="2743200" cy="1543050"/>
          </a:xfrm>
          <a:prstGeom prst="rect">
            <a:avLst/>
          </a:prstGeom>
        </p:spPr>
      </p:pic>
      <p:pic>
        <p:nvPicPr>
          <p:cNvPr id="12" name="Picture 11" descr="Graphical user interface, text&#10;&#10;Description automatically generated">
            <a:extLst>
              <a:ext uri="{FF2B5EF4-FFF2-40B4-BE49-F238E27FC236}">
                <a16:creationId xmlns:a16="http://schemas.microsoft.com/office/drawing/2014/main" id="{A41D1817-B4BF-49F5-9D8E-9CDC2D647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6080" y="3327400"/>
            <a:ext cx="4038600" cy="3028950"/>
          </a:xfrm>
          <a:prstGeom prst="rect">
            <a:avLst/>
          </a:prstGeom>
        </p:spPr>
      </p:pic>
    </p:spTree>
    <p:extLst>
      <p:ext uri="{BB962C8B-B14F-4D97-AF65-F5344CB8AC3E}">
        <p14:creationId xmlns:p14="http://schemas.microsoft.com/office/powerpoint/2010/main" val="237746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0D23-2BD8-4343-9FF3-9078026C8ED5}"/>
              </a:ext>
            </a:extLst>
          </p:cNvPr>
          <p:cNvSpPr>
            <a:spLocks noGrp="1"/>
          </p:cNvSpPr>
          <p:nvPr>
            <p:ph type="title"/>
          </p:nvPr>
        </p:nvSpPr>
        <p:spPr>
          <a:xfrm>
            <a:off x="838200" y="233843"/>
            <a:ext cx="10515600" cy="1325563"/>
          </a:xfrm>
        </p:spPr>
        <p:txBody>
          <a:bodyPr>
            <a:noAutofit/>
          </a:bodyPr>
          <a:lstStyle/>
          <a:p>
            <a:r>
              <a:rPr lang="en-US" sz="2400" i="1" dirty="0"/>
              <a:t>When should I branch? </a:t>
            </a:r>
            <a:r>
              <a:rPr lang="en-US" sz="2400" dirty="0"/>
              <a:t>To make experimental changes, whether or not they are to be merged back into the trunk.  </a:t>
            </a:r>
            <a:r>
              <a:rPr lang="en-US" sz="2400" i="1" dirty="0"/>
              <a:t>Why?</a:t>
            </a:r>
            <a:r>
              <a:rPr lang="en-US" sz="2400" dirty="0"/>
              <a:t> The health of main should be static.  If your change could break main, it should go on a branch off main for development first.</a:t>
            </a:r>
            <a:endParaRPr lang="en-US" sz="2400" i="1" dirty="0"/>
          </a:p>
        </p:txBody>
      </p:sp>
      <p:sp>
        <p:nvSpPr>
          <p:cNvPr id="4" name="Slide Number Placeholder 3">
            <a:extLst>
              <a:ext uri="{FF2B5EF4-FFF2-40B4-BE49-F238E27FC236}">
                <a16:creationId xmlns:a16="http://schemas.microsoft.com/office/drawing/2014/main" id="{D3A50481-32FE-440B-AA61-F991CE166548}"/>
              </a:ext>
            </a:extLst>
          </p:cNvPr>
          <p:cNvSpPr>
            <a:spLocks noGrp="1"/>
          </p:cNvSpPr>
          <p:nvPr>
            <p:ph type="sldNum" sz="quarter" idx="12"/>
          </p:nvPr>
        </p:nvSpPr>
        <p:spPr/>
        <p:txBody>
          <a:bodyPr/>
          <a:lstStyle/>
          <a:p>
            <a:fld id="{D1A53ACB-74B4-4961-BA7C-903482885D5C}" type="slidenum">
              <a:rPr lang="en-US" smtClean="0"/>
              <a:t>4</a:t>
            </a:fld>
            <a:endParaRPr lang="en-US"/>
          </a:p>
        </p:txBody>
      </p:sp>
      <p:pic>
        <p:nvPicPr>
          <p:cNvPr id="6" name="Picture 5">
            <a:extLst>
              <a:ext uri="{FF2B5EF4-FFF2-40B4-BE49-F238E27FC236}">
                <a16:creationId xmlns:a16="http://schemas.microsoft.com/office/drawing/2014/main" id="{867F9201-61F9-48D1-B1A9-244E3F72A1FE}"/>
              </a:ext>
            </a:extLst>
          </p:cNvPr>
          <p:cNvPicPr>
            <a:picLocks noChangeAspect="1"/>
          </p:cNvPicPr>
          <p:nvPr/>
        </p:nvPicPr>
        <p:blipFill>
          <a:blip r:embed="rId3"/>
          <a:stretch>
            <a:fillRect/>
          </a:stretch>
        </p:blipFill>
        <p:spPr>
          <a:xfrm>
            <a:off x="5286262" y="1545972"/>
            <a:ext cx="1619476" cy="3629532"/>
          </a:xfrm>
          <a:prstGeom prst="rect">
            <a:avLst/>
          </a:prstGeom>
        </p:spPr>
      </p:pic>
      <p:sp>
        <p:nvSpPr>
          <p:cNvPr id="9" name="Title 1">
            <a:extLst>
              <a:ext uri="{FF2B5EF4-FFF2-40B4-BE49-F238E27FC236}">
                <a16:creationId xmlns:a16="http://schemas.microsoft.com/office/drawing/2014/main" id="{0121996A-9307-4213-88D3-C897D62DFD8C}"/>
              </a:ext>
            </a:extLst>
          </p:cNvPr>
          <p:cNvSpPr txBox="1">
            <a:spLocks/>
          </p:cNvSpPr>
          <p:nvPr/>
        </p:nvSpPr>
        <p:spPr>
          <a:xfrm>
            <a:off x="990600" y="5030787"/>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 recommend </a:t>
            </a:r>
            <a:r>
              <a:rPr lang="en-US" sz="2800" dirty="0">
                <a:hlinkClick r:id="rId4"/>
              </a:rPr>
              <a:t>this</a:t>
            </a:r>
            <a:r>
              <a:rPr lang="en-US" sz="2800" dirty="0"/>
              <a:t> branching model for production/industrial use.</a:t>
            </a:r>
          </a:p>
        </p:txBody>
      </p:sp>
    </p:spTree>
    <p:extLst>
      <p:ext uri="{BB962C8B-B14F-4D97-AF65-F5344CB8AC3E}">
        <p14:creationId xmlns:p14="http://schemas.microsoft.com/office/powerpoint/2010/main" val="712765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5C6B0-C4F2-4BB5-99FA-95E6EA60BAAD}"/>
              </a:ext>
            </a:extLst>
          </p:cNvPr>
          <p:cNvSpPr>
            <a:spLocks noGrp="1"/>
          </p:cNvSpPr>
          <p:nvPr>
            <p:ph type="title"/>
          </p:nvPr>
        </p:nvSpPr>
        <p:spPr/>
        <p:txBody>
          <a:bodyPr>
            <a:noAutofit/>
          </a:bodyPr>
          <a:lstStyle/>
          <a:p>
            <a:r>
              <a:rPr lang="en-US" sz="3200" i="1" dirty="0"/>
              <a:t>When should I commit?  </a:t>
            </a:r>
            <a:r>
              <a:rPr lang="en-US" sz="3200" dirty="0"/>
              <a:t>When you reach a checkpoint such that code is </a:t>
            </a:r>
            <a:r>
              <a:rPr lang="en-US" sz="3200" b="1" dirty="0"/>
              <a:t>functional</a:t>
            </a:r>
            <a:r>
              <a:rPr lang="en-US" sz="3200" dirty="0"/>
              <a:t> and you may want to </a:t>
            </a:r>
            <a:r>
              <a:rPr lang="en-US" sz="3200" b="1" dirty="0"/>
              <a:t>revert</a:t>
            </a:r>
            <a:r>
              <a:rPr lang="en-US" sz="3200" dirty="0"/>
              <a:t> to this change or </a:t>
            </a:r>
            <a:r>
              <a:rPr lang="en-US" sz="3200" b="1" dirty="0"/>
              <a:t>cherry-pick</a:t>
            </a:r>
            <a:r>
              <a:rPr lang="en-US" sz="3200" dirty="0"/>
              <a:t> this change another branch.</a:t>
            </a:r>
          </a:p>
        </p:txBody>
      </p:sp>
      <p:pic>
        <p:nvPicPr>
          <p:cNvPr id="5" name="Picture 4">
            <a:extLst>
              <a:ext uri="{FF2B5EF4-FFF2-40B4-BE49-F238E27FC236}">
                <a16:creationId xmlns:a16="http://schemas.microsoft.com/office/drawing/2014/main" id="{4E1AE85B-BC69-4490-944E-4A750460DCDB}"/>
              </a:ext>
            </a:extLst>
          </p:cNvPr>
          <p:cNvPicPr>
            <a:picLocks noChangeAspect="1"/>
          </p:cNvPicPr>
          <p:nvPr/>
        </p:nvPicPr>
        <p:blipFill>
          <a:blip r:embed="rId2"/>
          <a:stretch>
            <a:fillRect/>
          </a:stretch>
        </p:blipFill>
        <p:spPr>
          <a:xfrm>
            <a:off x="1438381" y="2365890"/>
            <a:ext cx="2763791" cy="3223500"/>
          </a:xfrm>
          <a:prstGeom prst="rect">
            <a:avLst/>
          </a:prstGeom>
        </p:spPr>
      </p:pic>
      <p:sp>
        <p:nvSpPr>
          <p:cNvPr id="6" name="Arrow: Right 5">
            <a:extLst>
              <a:ext uri="{FF2B5EF4-FFF2-40B4-BE49-F238E27FC236}">
                <a16:creationId xmlns:a16="http://schemas.microsoft.com/office/drawing/2014/main" id="{1BE99771-AB74-4D0B-AEB0-573110D500A0}"/>
              </a:ext>
            </a:extLst>
          </p:cNvPr>
          <p:cNvSpPr/>
          <p:nvPr/>
        </p:nvSpPr>
        <p:spPr>
          <a:xfrm>
            <a:off x="5295900" y="3429000"/>
            <a:ext cx="1600200" cy="1097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EE4160D-97FC-41E8-A1E1-7875FE1CF514}"/>
              </a:ext>
            </a:extLst>
          </p:cNvPr>
          <p:cNvPicPr>
            <a:picLocks noChangeAspect="1"/>
          </p:cNvPicPr>
          <p:nvPr/>
        </p:nvPicPr>
        <p:blipFill>
          <a:blip r:embed="rId3"/>
          <a:stretch>
            <a:fillRect/>
          </a:stretch>
        </p:blipFill>
        <p:spPr>
          <a:xfrm>
            <a:off x="7880038" y="2365890"/>
            <a:ext cx="2873581" cy="3223500"/>
          </a:xfrm>
          <a:prstGeom prst="rect">
            <a:avLst/>
          </a:prstGeom>
        </p:spPr>
      </p:pic>
      <p:sp>
        <p:nvSpPr>
          <p:cNvPr id="10" name="TextBox 9">
            <a:extLst>
              <a:ext uri="{FF2B5EF4-FFF2-40B4-BE49-F238E27FC236}">
                <a16:creationId xmlns:a16="http://schemas.microsoft.com/office/drawing/2014/main" id="{F1D13482-303D-4DAE-9867-6A1BB243666C}"/>
              </a:ext>
            </a:extLst>
          </p:cNvPr>
          <p:cNvSpPr txBox="1"/>
          <p:nvPr/>
        </p:nvSpPr>
        <p:spPr>
          <a:xfrm>
            <a:off x="800100" y="6596390"/>
            <a:ext cx="6096000" cy="261610"/>
          </a:xfrm>
          <a:prstGeom prst="rect">
            <a:avLst/>
          </a:prstGeom>
          <a:noFill/>
        </p:spPr>
        <p:txBody>
          <a:bodyPr wrap="square">
            <a:spAutoFit/>
          </a:bodyPr>
          <a:lstStyle/>
          <a:p>
            <a:r>
              <a:rPr lang="en-US" sz="1100" dirty="0">
                <a:hlinkClick r:id="rId4"/>
              </a:rPr>
              <a:t>https://www.mariowiki.com/Checkpoint_Flag#/media/File:SMG2_Activated_Checkpoint_Flag.png</a:t>
            </a:r>
            <a:endParaRPr lang="en-US" sz="1100" dirty="0"/>
          </a:p>
        </p:txBody>
      </p:sp>
      <p:sp>
        <p:nvSpPr>
          <p:cNvPr id="11" name="Slide Number Placeholder 10">
            <a:extLst>
              <a:ext uri="{FF2B5EF4-FFF2-40B4-BE49-F238E27FC236}">
                <a16:creationId xmlns:a16="http://schemas.microsoft.com/office/drawing/2014/main" id="{54EC9659-94EA-44DD-8A7B-F49F6EE1C28E}"/>
              </a:ext>
            </a:extLst>
          </p:cNvPr>
          <p:cNvSpPr>
            <a:spLocks noGrp="1"/>
          </p:cNvSpPr>
          <p:nvPr>
            <p:ph type="sldNum" sz="quarter" idx="12"/>
          </p:nvPr>
        </p:nvSpPr>
        <p:spPr/>
        <p:txBody>
          <a:bodyPr/>
          <a:lstStyle/>
          <a:p>
            <a:fld id="{D1A53ACB-74B4-4961-BA7C-903482885D5C}" type="slidenum">
              <a:rPr lang="en-US" smtClean="0"/>
              <a:t>5</a:t>
            </a:fld>
            <a:endParaRPr lang="en-US"/>
          </a:p>
        </p:txBody>
      </p:sp>
      <p:sp>
        <p:nvSpPr>
          <p:cNvPr id="9" name="Title 1">
            <a:extLst>
              <a:ext uri="{FF2B5EF4-FFF2-40B4-BE49-F238E27FC236}">
                <a16:creationId xmlns:a16="http://schemas.microsoft.com/office/drawing/2014/main" id="{9F7FB53E-5A6F-49AE-8871-396AEDC964E9}"/>
              </a:ext>
            </a:extLst>
          </p:cNvPr>
          <p:cNvSpPr txBox="1">
            <a:spLocks/>
          </p:cNvSpPr>
          <p:nvPr/>
        </p:nvSpPr>
        <p:spPr>
          <a:xfrm>
            <a:off x="4609850" y="4767327"/>
            <a:ext cx="2972300" cy="1325563"/>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Courier New" panose="02070309020205020404" pitchFamily="49" charset="0"/>
                <a:cs typeface="Courier New" panose="02070309020205020404" pitchFamily="49" charset="0"/>
              </a:rPr>
              <a:t>git commit –m </a:t>
            </a:r>
            <a:r>
              <a:rPr lang="en-US" sz="1800" dirty="0"/>
              <a:t>will allow the user to pass a helpful commit message as an argument to identify what change is in the commit</a:t>
            </a:r>
          </a:p>
        </p:txBody>
      </p:sp>
    </p:spTree>
    <p:extLst>
      <p:ext uri="{BB962C8B-B14F-4D97-AF65-F5344CB8AC3E}">
        <p14:creationId xmlns:p14="http://schemas.microsoft.com/office/powerpoint/2010/main" val="2933524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6FBF0-3385-4A05-B6E9-D341BAAB0C20}"/>
              </a:ext>
            </a:extLst>
          </p:cNvPr>
          <p:cNvSpPr>
            <a:spLocks noGrp="1"/>
          </p:cNvSpPr>
          <p:nvPr>
            <p:ph type="title"/>
          </p:nvPr>
        </p:nvSpPr>
        <p:spPr/>
        <p:txBody>
          <a:bodyPr>
            <a:noAutofit/>
          </a:bodyPr>
          <a:lstStyle/>
          <a:p>
            <a:r>
              <a:rPr lang="en-US" sz="3200" i="1" dirty="0"/>
              <a:t>How do I merge back to the trunk? </a:t>
            </a:r>
            <a:r>
              <a:rPr lang="en-US" sz="3200" dirty="0"/>
              <a:t>Conventionally on a pull-request (PR) with peer reviews with a squash merge to create a traceability chain.  PRs are a great place to document and justify a change.</a:t>
            </a:r>
            <a:endParaRPr lang="en-US" sz="3200" i="1" dirty="0"/>
          </a:p>
        </p:txBody>
      </p:sp>
      <p:sp>
        <p:nvSpPr>
          <p:cNvPr id="4" name="Slide Number Placeholder 3">
            <a:extLst>
              <a:ext uri="{FF2B5EF4-FFF2-40B4-BE49-F238E27FC236}">
                <a16:creationId xmlns:a16="http://schemas.microsoft.com/office/drawing/2014/main" id="{0C10E69F-DD3E-4E29-B60C-F9093E6980E2}"/>
              </a:ext>
            </a:extLst>
          </p:cNvPr>
          <p:cNvSpPr>
            <a:spLocks noGrp="1"/>
          </p:cNvSpPr>
          <p:nvPr>
            <p:ph type="sldNum" sz="quarter" idx="12"/>
          </p:nvPr>
        </p:nvSpPr>
        <p:spPr/>
        <p:txBody>
          <a:bodyPr/>
          <a:lstStyle/>
          <a:p>
            <a:fld id="{D1A53ACB-74B4-4961-BA7C-903482885D5C}" type="slidenum">
              <a:rPr lang="en-US" smtClean="0"/>
              <a:t>6</a:t>
            </a:fld>
            <a:endParaRPr lang="en-US"/>
          </a:p>
        </p:txBody>
      </p:sp>
      <p:pic>
        <p:nvPicPr>
          <p:cNvPr id="6" name="Picture 5">
            <a:extLst>
              <a:ext uri="{FF2B5EF4-FFF2-40B4-BE49-F238E27FC236}">
                <a16:creationId xmlns:a16="http://schemas.microsoft.com/office/drawing/2014/main" id="{E1794F02-9FCD-4B68-A9A0-4D57CC9A8F91}"/>
              </a:ext>
            </a:extLst>
          </p:cNvPr>
          <p:cNvPicPr>
            <a:picLocks noChangeAspect="1"/>
          </p:cNvPicPr>
          <p:nvPr/>
        </p:nvPicPr>
        <p:blipFill>
          <a:blip r:embed="rId2"/>
          <a:stretch>
            <a:fillRect/>
          </a:stretch>
        </p:blipFill>
        <p:spPr>
          <a:xfrm>
            <a:off x="1027992" y="2110236"/>
            <a:ext cx="10136015" cy="4067743"/>
          </a:xfrm>
          <a:prstGeom prst="rect">
            <a:avLst/>
          </a:prstGeom>
        </p:spPr>
      </p:pic>
    </p:spTree>
    <p:extLst>
      <p:ext uri="{BB962C8B-B14F-4D97-AF65-F5344CB8AC3E}">
        <p14:creationId xmlns:p14="http://schemas.microsoft.com/office/powerpoint/2010/main" val="1545441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188779F4-408F-4641-B6A6-A6630BEE17DB}"/>
              </a:ext>
            </a:extLst>
          </p:cNvPr>
          <p:cNvSpPr txBox="1"/>
          <p:nvPr/>
        </p:nvSpPr>
        <p:spPr>
          <a:xfrm>
            <a:off x="696686" y="1564196"/>
            <a:ext cx="3980695" cy="5078313"/>
          </a:xfrm>
          <a:prstGeom prst="rect">
            <a:avLst/>
          </a:prstGeom>
          <a:noFill/>
          <a:ln w="28575">
            <a:solidFill>
              <a:schemeClr val="accent2">
                <a:lumMod val="75000"/>
              </a:schemeClr>
            </a:solidFill>
          </a:ln>
        </p:spPr>
        <p:txBody>
          <a:bodyPr wrap="square" rtlCol="0">
            <a:spAutoFit/>
          </a:bodyPr>
          <a:lstStyle/>
          <a:p>
            <a:pPr algn="r"/>
            <a:endParaRPr lang="en-US" dirty="0">
              <a:solidFill>
                <a:schemeClr val="accent2">
                  <a:lumMod val="75000"/>
                </a:schemeClr>
              </a:solidFill>
            </a:endParaRPr>
          </a:p>
          <a:p>
            <a:pPr algn="r"/>
            <a:endParaRPr lang="en-US" dirty="0">
              <a:solidFill>
                <a:schemeClr val="accent2">
                  <a:lumMod val="75000"/>
                </a:schemeClr>
              </a:solidFill>
            </a:endParaRPr>
          </a:p>
          <a:p>
            <a:pPr algn="r"/>
            <a:endParaRPr lang="en-US" dirty="0">
              <a:solidFill>
                <a:schemeClr val="accent2">
                  <a:lumMod val="75000"/>
                </a:schemeClr>
              </a:solidFill>
            </a:endParaRPr>
          </a:p>
          <a:p>
            <a:pPr algn="r"/>
            <a:endParaRPr lang="en-US" dirty="0">
              <a:solidFill>
                <a:schemeClr val="accent2">
                  <a:lumMod val="75000"/>
                </a:schemeClr>
              </a:solidFill>
            </a:endParaRPr>
          </a:p>
          <a:p>
            <a:pPr algn="r"/>
            <a:endParaRPr lang="en-US" dirty="0">
              <a:solidFill>
                <a:schemeClr val="accent2">
                  <a:lumMod val="75000"/>
                </a:schemeClr>
              </a:solidFill>
            </a:endParaRPr>
          </a:p>
          <a:p>
            <a:pPr algn="r"/>
            <a:endParaRPr lang="en-US" dirty="0">
              <a:solidFill>
                <a:schemeClr val="accent2">
                  <a:lumMod val="75000"/>
                </a:schemeClr>
              </a:solidFill>
            </a:endParaRPr>
          </a:p>
          <a:p>
            <a:pPr algn="r"/>
            <a:endParaRPr lang="en-US" dirty="0">
              <a:solidFill>
                <a:schemeClr val="accent2">
                  <a:lumMod val="75000"/>
                </a:schemeClr>
              </a:solidFill>
            </a:endParaRPr>
          </a:p>
          <a:p>
            <a:pPr algn="r"/>
            <a:endParaRPr lang="en-US" dirty="0">
              <a:solidFill>
                <a:schemeClr val="accent2">
                  <a:lumMod val="75000"/>
                </a:schemeClr>
              </a:solidFill>
            </a:endParaRPr>
          </a:p>
          <a:p>
            <a:pPr algn="r"/>
            <a:endParaRPr lang="en-US" dirty="0">
              <a:solidFill>
                <a:schemeClr val="accent2">
                  <a:lumMod val="75000"/>
                </a:schemeClr>
              </a:solidFill>
            </a:endParaRPr>
          </a:p>
          <a:p>
            <a:pPr algn="r"/>
            <a:endParaRPr lang="en-US" dirty="0">
              <a:solidFill>
                <a:schemeClr val="accent2">
                  <a:lumMod val="75000"/>
                </a:schemeClr>
              </a:solidFill>
            </a:endParaRPr>
          </a:p>
          <a:p>
            <a:pPr algn="r"/>
            <a:endParaRPr lang="en-US" dirty="0">
              <a:solidFill>
                <a:schemeClr val="accent2">
                  <a:lumMod val="75000"/>
                </a:schemeClr>
              </a:solidFill>
            </a:endParaRPr>
          </a:p>
          <a:p>
            <a:pPr algn="r"/>
            <a:endParaRPr lang="en-US" dirty="0">
              <a:solidFill>
                <a:schemeClr val="accent2">
                  <a:lumMod val="75000"/>
                </a:schemeClr>
              </a:solidFill>
            </a:endParaRPr>
          </a:p>
          <a:p>
            <a:pPr algn="r"/>
            <a:endParaRPr lang="en-US" dirty="0">
              <a:solidFill>
                <a:schemeClr val="accent2">
                  <a:lumMod val="75000"/>
                </a:schemeClr>
              </a:solidFill>
            </a:endParaRPr>
          </a:p>
          <a:p>
            <a:pPr algn="r"/>
            <a:endParaRPr lang="en-US" dirty="0">
              <a:solidFill>
                <a:schemeClr val="accent2">
                  <a:lumMod val="75000"/>
                </a:schemeClr>
              </a:solidFill>
            </a:endParaRPr>
          </a:p>
          <a:p>
            <a:pPr algn="r"/>
            <a:endParaRPr lang="en-US" dirty="0">
              <a:solidFill>
                <a:schemeClr val="accent2">
                  <a:lumMod val="75000"/>
                </a:schemeClr>
              </a:solidFill>
            </a:endParaRPr>
          </a:p>
          <a:p>
            <a:pPr algn="r"/>
            <a:endParaRPr lang="en-US" dirty="0">
              <a:solidFill>
                <a:schemeClr val="accent2">
                  <a:lumMod val="75000"/>
                </a:schemeClr>
              </a:solidFill>
            </a:endParaRPr>
          </a:p>
          <a:p>
            <a:pPr algn="r"/>
            <a:endParaRPr lang="en-US" dirty="0">
              <a:solidFill>
                <a:schemeClr val="accent2">
                  <a:lumMod val="75000"/>
                </a:schemeClr>
              </a:solidFill>
            </a:endParaRPr>
          </a:p>
          <a:p>
            <a:pPr algn="r"/>
            <a:r>
              <a:rPr lang="en-US" dirty="0">
                <a:solidFill>
                  <a:schemeClr val="accent2">
                    <a:lumMod val="75000"/>
                  </a:schemeClr>
                </a:solidFill>
              </a:rPr>
              <a:t>Merging</a:t>
            </a:r>
          </a:p>
        </p:txBody>
      </p:sp>
      <p:sp>
        <p:nvSpPr>
          <p:cNvPr id="53" name="TextBox 52">
            <a:extLst>
              <a:ext uri="{FF2B5EF4-FFF2-40B4-BE49-F238E27FC236}">
                <a16:creationId xmlns:a16="http://schemas.microsoft.com/office/drawing/2014/main" id="{435C4335-80F5-4E6D-BA7B-4F8EDE3401A3}"/>
              </a:ext>
            </a:extLst>
          </p:cNvPr>
          <p:cNvSpPr txBox="1"/>
          <p:nvPr/>
        </p:nvSpPr>
        <p:spPr>
          <a:xfrm>
            <a:off x="6792535" y="1515942"/>
            <a:ext cx="5109179" cy="4801314"/>
          </a:xfrm>
          <a:prstGeom prst="rect">
            <a:avLst/>
          </a:prstGeom>
          <a:noFill/>
          <a:ln w="28575">
            <a:solidFill>
              <a:schemeClr val="accent6"/>
            </a:solidFill>
          </a:ln>
        </p:spPr>
        <p:txBody>
          <a:bodyPr wrap="square" rtlCol="0">
            <a:spAutoFit/>
          </a:bodyPr>
          <a:lstStyle/>
          <a:p>
            <a:pPr algn="r"/>
            <a:endParaRPr lang="en-US" dirty="0">
              <a:solidFill>
                <a:schemeClr val="accent6"/>
              </a:solidFill>
            </a:endParaRPr>
          </a:p>
          <a:p>
            <a:pPr algn="r"/>
            <a:endParaRPr lang="en-US" dirty="0">
              <a:solidFill>
                <a:schemeClr val="accent6"/>
              </a:solidFill>
            </a:endParaRPr>
          </a:p>
          <a:p>
            <a:pPr algn="r"/>
            <a:endParaRPr lang="en-US" dirty="0">
              <a:solidFill>
                <a:schemeClr val="accent6"/>
              </a:solidFill>
            </a:endParaRPr>
          </a:p>
          <a:p>
            <a:pPr algn="r"/>
            <a:endParaRPr lang="en-US" dirty="0">
              <a:solidFill>
                <a:schemeClr val="accent6"/>
              </a:solidFill>
            </a:endParaRPr>
          </a:p>
          <a:p>
            <a:pPr algn="r"/>
            <a:endParaRPr lang="en-US" dirty="0">
              <a:solidFill>
                <a:schemeClr val="accent6"/>
              </a:solidFill>
            </a:endParaRPr>
          </a:p>
          <a:p>
            <a:pPr algn="r"/>
            <a:endParaRPr lang="en-US" dirty="0">
              <a:solidFill>
                <a:schemeClr val="accent6"/>
              </a:solidFill>
            </a:endParaRPr>
          </a:p>
          <a:p>
            <a:pPr algn="r"/>
            <a:endParaRPr lang="en-US" dirty="0">
              <a:solidFill>
                <a:schemeClr val="accent6"/>
              </a:solidFill>
            </a:endParaRPr>
          </a:p>
          <a:p>
            <a:pPr algn="r"/>
            <a:endParaRPr lang="en-US" dirty="0">
              <a:solidFill>
                <a:schemeClr val="accent6"/>
              </a:solidFill>
            </a:endParaRPr>
          </a:p>
          <a:p>
            <a:pPr algn="r"/>
            <a:endParaRPr lang="en-US" dirty="0">
              <a:solidFill>
                <a:schemeClr val="accent6"/>
              </a:solidFill>
            </a:endParaRPr>
          </a:p>
          <a:p>
            <a:pPr algn="r"/>
            <a:endParaRPr lang="en-US" dirty="0">
              <a:solidFill>
                <a:schemeClr val="accent6"/>
              </a:solidFill>
            </a:endParaRPr>
          </a:p>
          <a:p>
            <a:pPr algn="r"/>
            <a:endParaRPr lang="en-US" dirty="0">
              <a:solidFill>
                <a:schemeClr val="accent6"/>
              </a:solidFill>
            </a:endParaRPr>
          </a:p>
          <a:p>
            <a:pPr algn="r"/>
            <a:endParaRPr lang="en-US" dirty="0">
              <a:solidFill>
                <a:schemeClr val="accent6"/>
              </a:solidFill>
            </a:endParaRPr>
          </a:p>
          <a:p>
            <a:pPr algn="r"/>
            <a:endParaRPr lang="en-US" dirty="0">
              <a:solidFill>
                <a:schemeClr val="accent6"/>
              </a:solidFill>
            </a:endParaRPr>
          </a:p>
          <a:p>
            <a:pPr algn="r"/>
            <a:endParaRPr lang="en-US" dirty="0">
              <a:solidFill>
                <a:schemeClr val="accent6"/>
              </a:solidFill>
            </a:endParaRPr>
          </a:p>
          <a:p>
            <a:pPr algn="r"/>
            <a:endParaRPr lang="en-US" dirty="0">
              <a:solidFill>
                <a:schemeClr val="accent6"/>
              </a:solidFill>
            </a:endParaRPr>
          </a:p>
          <a:p>
            <a:pPr algn="r"/>
            <a:endParaRPr lang="en-US" dirty="0">
              <a:solidFill>
                <a:schemeClr val="accent6"/>
              </a:solidFill>
            </a:endParaRPr>
          </a:p>
          <a:p>
            <a:pPr algn="r"/>
            <a:r>
              <a:rPr lang="en-US" dirty="0">
                <a:solidFill>
                  <a:schemeClr val="accent6"/>
                </a:solidFill>
              </a:rPr>
              <a:t>Squash-merging</a:t>
            </a:r>
          </a:p>
        </p:txBody>
      </p:sp>
      <p:sp>
        <p:nvSpPr>
          <p:cNvPr id="2" name="Title 1">
            <a:extLst>
              <a:ext uri="{FF2B5EF4-FFF2-40B4-BE49-F238E27FC236}">
                <a16:creationId xmlns:a16="http://schemas.microsoft.com/office/drawing/2014/main" id="{E30C3CA6-C492-4CCF-9442-1E7EC66C9D6F}"/>
              </a:ext>
            </a:extLst>
          </p:cNvPr>
          <p:cNvSpPr>
            <a:spLocks noGrp="1"/>
          </p:cNvSpPr>
          <p:nvPr>
            <p:ph type="title"/>
          </p:nvPr>
        </p:nvSpPr>
        <p:spPr>
          <a:xfrm>
            <a:off x="838200" y="60237"/>
            <a:ext cx="10515600" cy="1325563"/>
          </a:xfrm>
        </p:spPr>
        <p:txBody>
          <a:bodyPr>
            <a:noAutofit/>
          </a:bodyPr>
          <a:lstStyle/>
          <a:p>
            <a:r>
              <a:rPr lang="en-US" sz="2400" i="1" dirty="0"/>
              <a:t>When do I merge back to the trunk? </a:t>
            </a:r>
            <a:r>
              <a:rPr lang="en-US" sz="2400" dirty="0"/>
              <a:t>When you have a body of work large enough to stand on its own (so that reverting this merge doesn’t cause a large dependency break) but when it’s small enough to be manageable for a reviewer.  Merges should be squashed for cleanliness of documentation.</a:t>
            </a:r>
          </a:p>
        </p:txBody>
      </p:sp>
      <p:sp>
        <p:nvSpPr>
          <p:cNvPr id="4" name="Slide Number Placeholder 3">
            <a:extLst>
              <a:ext uri="{FF2B5EF4-FFF2-40B4-BE49-F238E27FC236}">
                <a16:creationId xmlns:a16="http://schemas.microsoft.com/office/drawing/2014/main" id="{321995F5-111C-4890-8759-3AC35986D49C}"/>
              </a:ext>
            </a:extLst>
          </p:cNvPr>
          <p:cNvSpPr>
            <a:spLocks noGrp="1"/>
          </p:cNvSpPr>
          <p:nvPr>
            <p:ph type="sldNum" sz="quarter" idx="12"/>
          </p:nvPr>
        </p:nvSpPr>
        <p:spPr/>
        <p:txBody>
          <a:bodyPr/>
          <a:lstStyle/>
          <a:p>
            <a:fld id="{D1A53ACB-74B4-4961-BA7C-903482885D5C}" type="slidenum">
              <a:rPr lang="en-US" smtClean="0"/>
              <a:t>7</a:t>
            </a:fld>
            <a:endParaRPr lang="en-US"/>
          </a:p>
        </p:txBody>
      </p:sp>
      <p:sp>
        <p:nvSpPr>
          <p:cNvPr id="11" name="Oval 10">
            <a:extLst>
              <a:ext uri="{FF2B5EF4-FFF2-40B4-BE49-F238E27FC236}">
                <a16:creationId xmlns:a16="http://schemas.microsoft.com/office/drawing/2014/main" id="{7FF7B58F-04A9-43A7-9382-C6B7B3F020B1}"/>
              </a:ext>
            </a:extLst>
          </p:cNvPr>
          <p:cNvSpPr/>
          <p:nvPr/>
        </p:nvSpPr>
        <p:spPr>
          <a:xfrm>
            <a:off x="1066800" y="2192223"/>
            <a:ext cx="493486" cy="493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C1</a:t>
            </a:r>
          </a:p>
        </p:txBody>
      </p:sp>
      <p:sp>
        <p:nvSpPr>
          <p:cNvPr id="12" name="Oval 11">
            <a:extLst>
              <a:ext uri="{FF2B5EF4-FFF2-40B4-BE49-F238E27FC236}">
                <a16:creationId xmlns:a16="http://schemas.microsoft.com/office/drawing/2014/main" id="{AF008F22-4A38-4345-8959-23C1435FE48C}"/>
              </a:ext>
            </a:extLst>
          </p:cNvPr>
          <p:cNvSpPr/>
          <p:nvPr/>
        </p:nvSpPr>
        <p:spPr>
          <a:xfrm>
            <a:off x="1066800" y="2952522"/>
            <a:ext cx="493486" cy="493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C2</a:t>
            </a:r>
          </a:p>
        </p:txBody>
      </p:sp>
      <p:sp>
        <p:nvSpPr>
          <p:cNvPr id="13" name="Oval 12">
            <a:extLst>
              <a:ext uri="{FF2B5EF4-FFF2-40B4-BE49-F238E27FC236}">
                <a16:creationId xmlns:a16="http://schemas.microsoft.com/office/drawing/2014/main" id="{E0B76C63-E3B3-4C42-B246-C5F12A952072}"/>
              </a:ext>
            </a:extLst>
          </p:cNvPr>
          <p:cNvSpPr/>
          <p:nvPr/>
        </p:nvSpPr>
        <p:spPr>
          <a:xfrm>
            <a:off x="2714173" y="3530033"/>
            <a:ext cx="493486" cy="49348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C3</a:t>
            </a:r>
          </a:p>
        </p:txBody>
      </p:sp>
      <p:sp>
        <p:nvSpPr>
          <p:cNvPr id="14" name="Oval 13">
            <a:extLst>
              <a:ext uri="{FF2B5EF4-FFF2-40B4-BE49-F238E27FC236}">
                <a16:creationId xmlns:a16="http://schemas.microsoft.com/office/drawing/2014/main" id="{F30D5638-7D14-4DE9-AC62-20E2E608720F}"/>
              </a:ext>
            </a:extLst>
          </p:cNvPr>
          <p:cNvSpPr/>
          <p:nvPr/>
        </p:nvSpPr>
        <p:spPr>
          <a:xfrm>
            <a:off x="2714173" y="4230007"/>
            <a:ext cx="493486" cy="49348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C4</a:t>
            </a:r>
          </a:p>
        </p:txBody>
      </p:sp>
      <p:sp>
        <p:nvSpPr>
          <p:cNvPr id="15" name="Rectangle 14">
            <a:extLst>
              <a:ext uri="{FF2B5EF4-FFF2-40B4-BE49-F238E27FC236}">
                <a16:creationId xmlns:a16="http://schemas.microsoft.com/office/drawing/2014/main" id="{5465D3E3-3CCD-4820-894A-20640857C53F}"/>
              </a:ext>
            </a:extLst>
          </p:cNvPr>
          <p:cNvSpPr/>
          <p:nvPr/>
        </p:nvSpPr>
        <p:spPr>
          <a:xfrm>
            <a:off x="849086" y="1635860"/>
            <a:ext cx="928914" cy="493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a:t>
            </a:r>
          </a:p>
        </p:txBody>
      </p:sp>
      <p:sp>
        <p:nvSpPr>
          <p:cNvPr id="17" name="Rectangle 16">
            <a:extLst>
              <a:ext uri="{FF2B5EF4-FFF2-40B4-BE49-F238E27FC236}">
                <a16:creationId xmlns:a16="http://schemas.microsoft.com/office/drawing/2014/main" id="{D64E18AE-7E25-4596-9AF9-35EDFA2CAD85}"/>
              </a:ext>
            </a:extLst>
          </p:cNvPr>
          <p:cNvSpPr/>
          <p:nvPr/>
        </p:nvSpPr>
        <p:spPr>
          <a:xfrm>
            <a:off x="1959430" y="1707524"/>
            <a:ext cx="2002971" cy="7314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steve</a:t>
            </a:r>
            <a:r>
              <a:rPr lang="en-US" dirty="0"/>
              <a:t>/</a:t>
            </a:r>
            <a:r>
              <a:rPr lang="en-US" dirty="0" err="1"/>
              <a:t>really_good_feature</a:t>
            </a:r>
            <a:endParaRPr lang="en-US" dirty="0"/>
          </a:p>
        </p:txBody>
      </p:sp>
      <p:cxnSp>
        <p:nvCxnSpPr>
          <p:cNvPr id="19" name="Straight Arrow Connector 18">
            <a:extLst>
              <a:ext uri="{FF2B5EF4-FFF2-40B4-BE49-F238E27FC236}">
                <a16:creationId xmlns:a16="http://schemas.microsoft.com/office/drawing/2014/main" id="{1AB4207B-0CB3-4C50-9ECF-6CCB1C8AB3EB}"/>
              </a:ext>
            </a:extLst>
          </p:cNvPr>
          <p:cNvCxnSpPr>
            <a:cxnSpLocks/>
            <a:endCxn id="12" idx="0"/>
          </p:cNvCxnSpPr>
          <p:nvPr/>
        </p:nvCxnSpPr>
        <p:spPr>
          <a:xfrm>
            <a:off x="1313543" y="2685709"/>
            <a:ext cx="0" cy="2668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89A1E3B-EB0E-46D2-8C6E-1E02A1B3D2AA}"/>
              </a:ext>
            </a:extLst>
          </p:cNvPr>
          <p:cNvCxnSpPr>
            <a:cxnSpLocks/>
            <a:stCxn id="12" idx="4"/>
            <a:endCxn id="13" idx="1"/>
          </p:cNvCxnSpPr>
          <p:nvPr/>
        </p:nvCxnSpPr>
        <p:spPr>
          <a:xfrm>
            <a:off x="1313543" y="3446008"/>
            <a:ext cx="1472899" cy="15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AB56AAC-946B-4D8F-9C6B-5A63E0A194D4}"/>
              </a:ext>
            </a:extLst>
          </p:cNvPr>
          <p:cNvCxnSpPr>
            <a:cxnSpLocks/>
            <a:stCxn id="13" idx="4"/>
            <a:endCxn id="14" idx="0"/>
          </p:cNvCxnSpPr>
          <p:nvPr/>
        </p:nvCxnSpPr>
        <p:spPr>
          <a:xfrm>
            <a:off x="2960916" y="4023519"/>
            <a:ext cx="0" cy="2064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E92E0A4-3666-4EC1-84A0-E32239C467C6}"/>
              </a:ext>
            </a:extLst>
          </p:cNvPr>
          <p:cNvSpPr/>
          <p:nvPr/>
        </p:nvSpPr>
        <p:spPr>
          <a:xfrm>
            <a:off x="1139373" y="5162890"/>
            <a:ext cx="493486" cy="49348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C3</a:t>
            </a:r>
          </a:p>
        </p:txBody>
      </p:sp>
      <p:sp>
        <p:nvSpPr>
          <p:cNvPr id="29" name="Oval 28">
            <a:extLst>
              <a:ext uri="{FF2B5EF4-FFF2-40B4-BE49-F238E27FC236}">
                <a16:creationId xmlns:a16="http://schemas.microsoft.com/office/drawing/2014/main" id="{AAC1D6AE-0B70-46CB-8E57-0782E3495781}"/>
              </a:ext>
            </a:extLst>
          </p:cNvPr>
          <p:cNvSpPr/>
          <p:nvPr/>
        </p:nvSpPr>
        <p:spPr>
          <a:xfrm>
            <a:off x="1139373" y="5862864"/>
            <a:ext cx="493486" cy="49348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C4</a:t>
            </a:r>
          </a:p>
        </p:txBody>
      </p:sp>
      <p:cxnSp>
        <p:nvCxnSpPr>
          <p:cNvPr id="30" name="Straight Arrow Connector 29">
            <a:extLst>
              <a:ext uri="{FF2B5EF4-FFF2-40B4-BE49-F238E27FC236}">
                <a16:creationId xmlns:a16="http://schemas.microsoft.com/office/drawing/2014/main" id="{12615C7F-C3C5-4BA7-BC1F-E554E4A410EA}"/>
              </a:ext>
            </a:extLst>
          </p:cNvPr>
          <p:cNvCxnSpPr>
            <a:cxnSpLocks/>
            <a:stCxn id="28" idx="4"/>
            <a:endCxn id="29" idx="0"/>
          </p:cNvCxnSpPr>
          <p:nvPr/>
        </p:nvCxnSpPr>
        <p:spPr>
          <a:xfrm>
            <a:off x="1386116" y="5656376"/>
            <a:ext cx="0" cy="2064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CF2931C-128A-4AA5-84F9-07FDD49EDDEB}"/>
              </a:ext>
            </a:extLst>
          </p:cNvPr>
          <p:cNvCxnSpPr>
            <a:cxnSpLocks/>
            <a:stCxn id="14" idx="4"/>
            <a:endCxn id="28" idx="7"/>
          </p:cNvCxnSpPr>
          <p:nvPr/>
        </p:nvCxnSpPr>
        <p:spPr>
          <a:xfrm flipH="1">
            <a:off x="1560590" y="4723493"/>
            <a:ext cx="1400326" cy="511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C0D6F400-DCA8-4DC4-9F7D-34FBB5659455}"/>
              </a:ext>
            </a:extLst>
          </p:cNvPr>
          <p:cNvSpPr/>
          <p:nvPr/>
        </p:nvSpPr>
        <p:spPr>
          <a:xfrm>
            <a:off x="7514620" y="2120559"/>
            <a:ext cx="493486" cy="493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C1</a:t>
            </a:r>
          </a:p>
        </p:txBody>
      </p:sp>
      <p:sp>
        <p:nvSpPr>
          <p:cNvPr id="35" name="Oval 34">
            <a:extLst>
              <a:ext uri="{FF2B5EF4-FFF2-40B4-BE49-F238E27FC236}">
                <a16:creationId xmlns:a16="http://schemas.microsoft.com/office/drawing/2014/main" id="{07D1EB34-4233-4EE9-B235-7C5B4F8CD614}"/>
              </a:ext>
            </a:extLst>
          </p:cNvPr>
          <p:cNvSpPr/>
          <p:nvPr/>
        </p:nvSpPr>
        <p:spPr>
          <a:xfrm>
            <a:off x="7514620" y="2880858"/>
            <a:ext cx="493486" cy="493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C2</a:t>
            </a:r>
          </a:p>
        </p:txBody>
      </p:sp>
      <p:sp>
        <p:nvSpPr>
          <p:cNvPr id="36" name="Oval 35">
            <a:extLst>
              <a:ext uri="{FF2B5EF4-FFF2-40B4-BE49-F238E27FC236}">
                <a16:creationId xmlns:a16="http://schemas.microsoft.com/office/drawing/2014/main" id="{584D6C00-E1E3-4AC3-B6A6-94D6D67250EA}"/>
              </a:ext>
            </a:extLst>
          </p:cNvPr>
          <p:cNvSpPr/>
          <p:nvPr/>
        </p:nvSpPr>
        <p:spPr>
          <a:xfrm>
            <a:off x="9161993" y="3458369"/>
            <a:ext cx="493486" cy="49348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C3</a:t>
            </a:r>
          </a:p>
        </p:txBody>
      </p:sp>
      <p:sp>
        <p:nvSpPr>
          <p:cNvPr id="37" name="Oval 36">
            <a:extLst>
              <a:ext uri="{FF2B5EF4-FFF2-40B4-BE49-F238E27FC236}">
                <a16:creationId xmlns:a16="http://schemas.microsoft.com/office/drawing/2014/main" id="{63F986C0-65AE-401C-A547-0D9D5629BDE2}"/>
              </a:ext>
            </a:extLst>
          </p:cNvPr>
          <p:cNvSpPr/>
          <p:nvPr/>
        </p:nvSpPr>
        <p:spPr>
          <a:xfrm>
            <a:off x="9161993" y="4158343"/>
            <a:ext cx="493486" cy="49348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C4</a:t>
            </a:r>
          </a:p>
        </p:txBody>
      </p:sp>
      <p:sp>
        <p:nvSpPr>
          <p:cNvPr id="38" name="Rectangle 37">
            <a:extLst>
              <a:ext uri="{FF2B5EF4-FFF2-40B4-BE49-F238E27FC236}">
                <a16:creationId xmlns:a16="http://schemas.microsoft.com/office/drawing/2014/main" id="{7532CC68-092C-46C8-9CE0-27FE5668A76D}"/>
              </a:ext>
            </a:extLst>
          </p:cNvPr>
          <p:cNvSpPr/>
          <p:nvPr/>
        </p:nvSpPr>
        <p:spPr>
          <a:xfrm>
            <a:off x="7296906" y="1564196"/>
            <a:ext cx="928914" cy="493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a:t>
            </a:r>
          </a:p>
        </p:txBody>
      </p:sp>
      <p:sp>
        <p:nvSpPr>
          <p:cNvPr id="39" name="Rectangle 38">
            <a:extLst>
              <a:ext uri="{FF2B5EF4-FFF2-40B4-BE49-F238E27FC236}">
                <a16:creationId xmlns:a16="http://schemas.microsoft.com/office/drawing/2014/main" id="{B859D455-24D7-4810-A76C-84D17A97FD56}"/>
              </a:ext>
            </a:extLst>
          </p:cNvPr>
          <p:cNvSpPr/>
          <p:nvPr/>
        </p:nvSpPr>
        <p:spPr>
          <a:xfrm>
            <a:off x="8407250" y="1635860"/>
            <a:ext cx="2002971" cy="7314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steve</a:t>
            </a:r>
            <a:r>
              <a:rPr lang="en-US" dirty="0"/>
              <a:t>/</a:t>
            </a:r>
            <a:r>
              <a:rPr lang="en-US" dirty="0" err="1"/>
              <a:t>really_good_feature</a:t>
            </a:r>
            <a:endParaRPr lang="en-US" dirty="0"/>
          </a:p>
        </p:txBody>
      </p:sp>
      <p:cxnSp>
        <p:nvCxnSpPr>
          <p:cNvPr id="40" name="Straight Arrow Connector 39">
            <a:extLst>
              <a:ext uri="{FF2B5EF4-FFF2-40B4-BE49-F238E27FC236}">
                <a16:creationId xmlns:a16="http://schemas.microsoft.com/office/drawing/2014/main" id="{8F15BFC4-5A4D-4250-A99E-C9B0CAD7C8BA}"/>
              </a:ext>
            </a:extLst>
          </p:cNvPr>
          <p:cNvCxnSpPr>
            <a:cxnSpLocks/>
            <a:endCxn id="35" idx="0"/>
          </p:cNvCxnSpPr>
          <p:nvPr/>
        </p:nvCxnSpPr>
        <p:spPr>
          <a:xfrm>
            <a:off x="7761363" y="2614045"/>
            <a:ext cx="0" cy="2668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0634A0B-69E5-47AD-92BC-F489642EBA17}"/>
              </a:ext>
            </a:extLst>
          </p:cNvPr>
          <p:cNvCxnSpPr>
            <a:cxnSpLocks/>
            <a:stCxn id="35" idx="4"/>
            <a:endCxn id="36" idx="1"/>
          </p:cNvCxnSpPr>
          <p:nvPr/>
        </p:nvCxnSpPr>
        <p:spPr>
          <a:xfrm>
            <a:off x="7761363" y="3374344"/>
            <a:ext cx="1472899" cy="156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8A92ADD-9188-4B7D-B1ED-D7C872EE6942}"/>
              </a:ext>
            </a:extLst>
          </p:cNvPr>
          <p:cNvCxnSpPr>
            <a:cxnSpLocks/>
            <a:stCxn id="36" idx="4"/>
            <a:endCxn id="37" idx="0"/>
          </p:cNvCxnSpPr>
          <p:nvPr/>
        </p:nvCxnSpPr>
        <p:spPr>
          <a:xfrm>
            <a:off x="9408736" y="3951855"/>
            <a:ext cx="0" cy="2064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696E8F25-27A4-4731-84A7-D37ABC3E77B3}"/>
              </a:ext>
            </a:extLst>
          </p:cNvPr>
          <p:cNvSpPr/>
          <p:nvPr/>
        </p:nvSpPr>
        <p:spPr>
          <a:xfrm>
            <a:off x="7587193" y="5091226"/>
            <a:ext cx="493486" cy="49348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C5</a:t>
            </a:r>
          </a:p>
        </p:txBody>
      </p:sp>
      <p:cxnSp>
        <p:nvCxnSpPr>
          <p:cNvPr id="46" name="Straight Arrow Connector 45">
            <a:extLst>
              <a:ext uri="{FF2B5EF4-FFF2-40B4-BE49-F238E27FC236}">
                <a16:creationId xmlns:a16="http://schemas.microsoft.com/office/drawing/2014/main" id="{B8633DBF-A964-44BF-BDA0-D422A4676041}"/>
              </a:ext>
            </a:extLst>
          </p:cNvPr>
          <p:cNvCxnSpPr>
            <a:cxnSpLocks/>
            <a:stCxn id="37" idx="4"/>
            <a:endCxn id="43" idx="7"/>
          </p:cNvCxnSpPr>
          <p:nvPr/>
        </p:nvCxnSpPr>
        <p:spPr>
          <a:xfrm flipH="1">
            <a:off x="8008410" y="4651829"/>
            <a:ext cx="1400326" cy="511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1FBBB5FF-EA4B-4D26-920C-39D9E6706C15}"/>
              </a:ext>
            </a:extLst>
          </p:cNvPr>
          <p:cNvSpPr/>
          <p:nvPr/>
        </p:nvSpPr>
        <p:spPr>
          <a:xfrm>
            <a:off x="9445172" y="5126582"/>
            <a:ext cx="493486" cy="49348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C5</a:t>
            </a:r>
          </a:p>
        </p:txBody>
      </p:sp>
      <p:sp>
        <p:nvSpPr>
          <p:cNvPr id="48" name="Oval 47">
            <a:extLst>
              <a:ext uri="{FF2B5EF4-FFF2-40B4-BE49-F238E27FC236}">
                <a16:creationId xmlns:a16="http://schemas.microsoft.com/office/drawing/2014/main" id="{0F30A0ED-4262-466D-A14D-977ADE0D9762}"/>
              </a:ext>
            </a:extLst>
          </p:cNvPr>
          <p:cNvSpPr/>
          <p:nvPr/>
        </p:nvSpPr>
        <p:spPr>
          <a:xfrm>
            <a:off x="11019972" y="4810391"/>
            <a:ext cx="493486" cy="49348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C3</a:t>
            </a:r>
          </a:p>
        </p:txBody>
      </p:sp>
      <p:sp>
        <p:nvSpPr>
          <p:cNvPr id="49" name="Oval 48">
            <a:extLst>
              <a:ext uri="{FF2B5EF4-FFF2-40B4-BE49-F238E27FC236}">
                <a16:creationId xmlns:a16="http://schemas.microsoft.com/office/drawing/2014/main" id="{D15CD947-CA84-45F8-841C-869EBDD51B21}"/>
              </a:ext>
            </a:extLst>
          </p:cNvPr>
          <p:cNvSpPr/>
          <p:nvPr/>
        </p:nvSpPr>
        <p:spPr>
          <a:xfrm>
            <a:off x="11019972" y="5510365"/>
            <a:ext cx="493486" cy="49348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C4</a:t>
            </a:r>
          </a:p>
        </p:txBody>
      </p:sp>
      <p:cxnSp>
        <p:nvCxnSpPr>
          <p:cNvPr id="50" name="Straight Arrow Connector 49">
            <a:extLst>
              <a:ext uri="{FF2B5EF4-FFF2-40B4-BE49-F238E27FC236}">
                <a16:creationId xmlns:a16="http://schemas.microsoft.com/office/drawing/2014/main" id="{972E5665-221C-4D01-B9F4-2D89882166D2}"/>
              </a:ext>
            </a:extLst>
          </p:cNvPr>
          <p:cNvCxnSpPr>
            <a:cxnSpLocks/>
            <a:stCxn id="48" idx="4"/>
            <a:endCxn id="49" idx="0"/>
          </p:cNvCxnSpPr>
          <p:nvPr/>
        </p:nvCxnSpPr>
        <p:spPr>
          <a:xfrm>
            <a:off x="11266715" y="5303877"/>
            <a:ext cx="0" cy="2064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Equals 50">
            <a:extLst>
              <a:ext uri="{FF2B5EF4-FFF2-40B4-BE49-F238E27FC236}">
                <a16:creationId xmlns:a16="http://schemas.microsoft.com/office/drawing/2014/main" id="{60D100B2-7E06-4117-A736-CC3111D64AFD}"/>
              </a:ext>
            </a:extLst>
          </p:cNvPr>
          <p:cNvSpPr/>
          <p:nvPr/>
        </p:nvSpPr>
        <p:spPr>
          <a:xfrm>
            <a:off x="10226001" y="5101340"/>
            <a:ext cx="611562" cy="611562"/>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8152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F021-89DF-467E-A35D-1D0E37A618A2}"/>
              </a:ext>
            </a:extLst>
          </p:cNvPr>
          <p:cNvSpPr>
            <a:spLocks noGrp="1"/>
          </p:cNvSpPr>
          <p:nvPr>
            <p:ph type="title"/>
          </p:nvPr>
        </p:nvSpPr>
        <p:spPr/>
        <p:txBody>
          <a:bodyPr>
            <a:noAutofit/>
          </a:bodyPr>
          <a:lstStyle/>
          <a:p>
            <a:r>
              <a:rPr lang="en-US" sz="2400" i="1"/>
              <a:t>Who should review? What does the reviewer do? </a:t>
            </a:r>
            <a:r>
              <a:rPr lang="en-US" sz="2400"/>
              <a:t>Someone familiar enough with the work to understand the function of the code, but not someone who worked on the change.  Reviews should be for form and function and comments can be non-blocking or blocking, with respect to merging.</a:t>
            </a:r>
            <a:endParaRPr lang="en-US" sz="2400" i="1" dirty="0"/>
          </a:p>
        </p:txBody>
      </p:sp>
      <p:sp>
        <p:nvSpPr>
          <p:cNvPr id="4" name="Slide Number Placeholder 3">
            <a:extLst>
              <a:ext uri="{FF2B5EF4-FFF2-40B4-BE49-F238E27FC236}">
                <a16:creationId xmlns:a16="http://schemas.microsoft.com/office/drawing/2014/main" id="{E6C31BAC-883C-400B-B6C6-09933A0DBB6A}"/>
              </a:ext>
            </a:extLst>
          </p:cNvPr>
          <p:cNvSpPr>
            <a:spLocks noGrp="1"/>
          </p:cNvSpPr>
          <p:nvPr>
            <p:ph type="sldNum" sz="quarter" idx="12"/>
          </p:nvPr>
        </p:nvSpPr>
        <p:spPr/>
        <p:txBody>
          <a:bodyPr/>
          <a:lstStyle/>
          <a:p>
            <a:fld id="{D1A53ACB-74B4-4961-BA7C-903482885D5C}" type="slidenum">
              <a:rPr lang="en-US" smtClean="0"/>
              <a:t>8</a:t>
            </a:fld>
            <a:endParaRPr lang="en-US"/>
          </a:p>
        </p:txBody>
      </p:sp>
      <p:pic>
        <p:nvPicPr>
          <p:cNvPr id="5" name="Picture 4">
            <a:extLst>
              <a:ext uri="{FF2B5EF4-FFF2-40B4-BE49-F238E27FC236}">
                <a16:creationId xmlns:a16="http://schemas.microsoft.com/office/drawing/2014/main" id="{D633E1AB-4AC2-4596-A8AA-E279816836F1}"/>
              </a:ext>
            </a:extLst>
          </p:cNvPr>
          <p:cNvPicPr>
            <a:picLocks noChangeAspect="1"/>
          </p:cNvPicPr>
          <p:nvPr/>
        </p:nvPicPr>
        <p:blipFill>
          <a:blip r:embed="rId2"/>
          <a:stretch>
            <a:fillRect/>
          </a:stretch>
        </p:blipFill>
        <p:spPr>
          <a:xfrm>
            <a:off x="751151" y="2227806"/>
            <a:ext cx="3210373" cy="3591426"/>
          </a:xfrm>
          <a:prstGeom prst="rect">
            <a:avLst/>
          </a:prstGeom>
        </p:spPr>
      </p:pic>
      <p:pic>
        <p:nvPicPr>
          <p:cNvPr id="7" name="Picture 6">
            <a:extLst>
              <a:ext uri="{FF2B5EF4-FFF2-40B4-BE49-F238E27FC236}">
                <a16:creationId xmlns:a16="http://schemas.microsoft.com/office/drawing/2014/main" id="{9CC1A253-67B6-468D-8C5A-FA6BDAD19229}"/>
              </a:ext>
            </a:extLst>
          </p:cNvPr>
          <p:cNvPicPr>
            <a:picLocks noChangeAspect="1"/>
          </p:cNvPicPr>
          <p:nvPr/>
        </p:nvPicPr>
        <p:blipFill>
          <a:blip r:embed="rId3"/>
          <a:stretch>
            <a:fillRect/>
          </a:stretch>
        </p:blipFill>
        <p:spPr>
          <a:xfrm>
            <a:off x="5201105" y="2113490"/>
            <a:ext cx="6058746" cy="3820058"/>
          </a:xfrm>
          <a:prstGeom prst="rect">
            <a:avLst/>
          </a:prstGeom>
        </p:spPr>
      </p:pic>
    </p:spTree>
    <p:extLst>
      <p:ext uri="{BB962C8B-B14F-4D97-AF65-F5344CB8AC3E}">
        <p14:creationId xmlns:p14="http://schemas.microsoft.com/office/powerpoint/2010/main" val="1884425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D10E-E9B6-4BBB-8DC9-2F691BD7953C}"/>
              </a:ext>
            </a:extLst>
          </p:cNvPr>
          <p:cNvSpPr>
            <a:spLocks noGrp="1"/>
          </p:cNvSpPr>
          <p:nvPr>
            <p:ph type="title"/>
          </p:nvPr>
        </p:nvSpPr>
        <p:spPr/>
        <p:txBody>
          <a:bodyPr/>
          <a:lstStyle/>
          <a:p>
            <a:r>
              <a:rPr lang="en-US" dirty="0"/>
              <a:t>Advanced topics and potential issues…</a:t>
            </a:r>
          </a:p>
        </p:txBody>
      </p:sp>
      <p:pic>
        <p:nvPicPr>
          <p:cNvPr id="6" name="Content Placeholder 5" descr="Shape&#10;&#10;Description automatically generated with low confidence">
            <a:extLst>
              <a:ext uri="{FF2B5EF4-FFF2-40B4-BE49-F238E27FC236}">
                <a16:creationId xmlns:a16="http://schemas.microsoft.com/office/drawing/2014/main" id="{582CF6E5-27E6-4E46-A4A2-D5F680EF92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3500" y="3048794"/>
            <a:ext cx="1905000" cy="1905000"/>
          </a:xfrm>
        </p:spPr>
      </p:pic>
      <p:sp>
        <p:nvSpPr>
          <p:cNvPr id="4" name="Slide Number Placeholder 3">
            <a:extLst>
              <a:ext uri="{FF2B5EF4-FFF2-40B4-BE49-F238E27FC236}">
                <a16:creationId xmlns:a16="http://schemas.microsoft.com/office/drawing/2014/main" id="{15245D73-502B-42BF-AA94-53855ABEF62F}"/>
              </a:ext>
            </a:extLst>
          </p:cNvPr>
          <p:cNvSpPr>
            <a:spLocks noGrp="1"/>
          </p:cNvSpPr>
          <p:nvPr>
            <p:ph type="sldNum" sz="quarter" idx="12"/>
          </p:nvPr>
        </p:nvSpPr>
        <p:spPr/>
        <p:txBody>
          <a:bodyPr/>
          <a:lstStyle/>
          <a:p>
            <a:fld id="{D1A53ACB-74B4-4961-BA7C-903482885D5C}" type="slidenum">
              <a:rPr lang="en-US" smtClean="0"/>
              <a:t>9</a:t>
            </a:fld>
            <a:endParaRPr lang="en-US"/>
          </a:p>
        </p:txBody>
      </p:sp>
    </p:spTree>
    <p:extLst>
      <p:ext uri="{BB962C8B-B14F-4D97-AF65-F5344CB8AC3E}">
        <p14:creationId xmlns:p14="http://schemas.microsoft.com/office/powerpoint/2010/main" val="3779289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925</Words>
  <Application>Microsoft Office PowerPoint</Application>
  <PresentationFormat>Widescreen</PresentationFormat>
  <Paragraphs>131</Paragraphs>
  <Slides>14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Courier New</vt:lpstr>
      <vt:lpstr>Office Theme</vt:lpstr>
      <vt:lpstr>Coding and Git Practices</vt:lpstr>
      <vt:lpstr>What is the purpose of this slide deck? To explain what practices exist, and why you might use them, not how to execute them (Git and Github documentation already accomplish the latter).  Many companies have an entire DevOps team focusing on workflow practices and tools because it’s challenging and affects nearly everything downstream.</vt:lpstr>
      <vt:lpstr>What are Git and Github? Are they the same? Git is a version control system written by Linus Torvalds (the creator of Linux).  Github is a popular front end and hosting service for Git repositories.</vt:lpstr>
      <vt:lpstr>When should I branch? To make experimental changes, whether or not they are to be merged back into the trunk.  Why? The health of main should be static.  If your change could break main, it should go on a branch off main for development first.</vt:lpstr>
      <vt:lpstr>When should I commit?  When you reach a checkpoint such that code is functional and you may want to revert to this change or cherry-pick this change another branch.</vt:lpstr>
      <vt:lpstr>How do I merge back to the trunk? Conventionally on a pull-request (PR) with peer reviews with a squash merge to create a traceability chain.  PRs are a great place to document and justify a change.</vt:lpstr>
      <vt:lpstr>When do I merge back to the trunk? When you have a body of work large enough to stand on its own (so that reverting this merge doesn’t cause a large dependency break) but when it’s small enough to be manageable for a reviewer.  Merges should be squashed for cleanliness of documentation.</vt:lpstr>
      <vt:lpstr>Who should review? What does the reviewer do? Someone familiar enough with the work to understand the function of the code, but not someone who worked on the change.  Reviews should be for form and function and comments can be non-blocking or blocking, with respect to merging.</vt:lpstr>
      <vt:lpstr>Advanced topics and potential issues…</vt:lpstr>
      <vt:lpstr>What is the stash? The stash is where you can temporarily rewind uncommitted changes.  Somewhat like reverting for an uncommitted change.</vt:lpstr>
      <vt:lpstr>What is cherry-picking?  Merging a specific commit instead of that commit and it’s entire history (recall every commit is is defined not just by the latest change in it, but by all previous changes that lead to that state of the repo.)</vt:lpstr>
      <vt:lpstr>What is a merge conflict? Why am I getting one?  When two commits change the same line, Git may not know which change to keep.  These can be manually resolved by looking for the “&lt;&lt;&lt;“ strings that flag the conflict.  They are also often avoided by rebasing before merging.</vt:lpstr>
      <vt:lpstr>What happens to non-source code files when I commit? Git cannot track changes on compiled or binary files.  Merge conflicts need to be manually resolved with care.  Git LFS with locking can be employed in production to prevent more than one user from changing the same file at once (similar to a lock-out-tag-out procedure) but this is not trivial.</vt:lpstr>
      <vt:lpstr>Contrary to the STEM-like perception of programming, source code is more of a craft product than a manufactured 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and Git Practices</dc:title>
  <dc:creator>Stephen Harnett</dc:creator>
  <cp:lastModifiedBy>Harnett, Steve</cp:lastModifiedBy>
  <cp:revision>6</cp:revision>
  <dcterms:created xsi:type="dcterms:W3CDTF">2022-02-17T14:33:00Z</dcterms:created>
  <dcterms:modified xsi:type="dcterms:W3CDTF">2022-02-18T14:41:15Z</dcterms:modified>
</cp:coreProperties>
</file>